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"/>
  </p:notesMasterIdLst>
  <p:sldIdLst>
    <p:sldId id="256" r:id="rId2"/>
    <p:sldId id="258" r:id="rId3"/>
    <p:sldId id="261" r:id="rId4"/>
    <p:sldId id="267" r:id="rId5"/>
    <p:sldId id="263" r:id="rId6"/>
    <p:sldId id="257" r:id="rId7"/>
    <p:sldId id="268" r:id="rId8"/>
    <p:sldId id="264" r:id="rId9"/>
    <p:sldId id="265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1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476"/>
    <p:restoredTop sz="96327"/>
  </p:normalViewPr>
  <p:slideViewPr>
    <p:cSldViewPr snapToGrid="0">
      <p:cViewPr varScale="1">
        <p:scale>
          <a:sx n="90" d="100"/>
          <a:sy n="90" d="100"/>
        </p:scale>
        <p:origin x="10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AA2570-6A80-6C44-8D69-96F7E0E8ECF0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37E186-6CE5-2A4D-BB07-CFA5071FE2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594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CB3760-1643-D56E-EBD6-775E23BCD7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07EA14-258F-BFA5-9260-BB909DE675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3BC2FE-5344-5617-2CA7-5F82C4FFE7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CE819-0660-1D49-B699-DE447E39802A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CCFB3A-E3F6-80D1-8D36-CCEA84EC70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79CB03-69FD-3EBA-2C69-E8A7AD58C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BA9A0-DC3D-FB45-9F42-EFD3AE3337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6166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AD9BF-3F7E-B676-5C18-89391E093D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A7AD2F-643E-45C6-9B7C-5A72A7986A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57FC10-27AF-7F97-2643-DD60EE9FB1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CE819-0660-1D49-B699-DE447E39802A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BCA1D2-3518-7579-BE9A-14F75C431C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C44B3E-01D5-2AB4-2EA1-3D94C1E31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BA9A0-DC3D-FB45-9F42-EFD3AE3337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7824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CF2CAFB-BF5B-868D-3B57-C7E1301471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23F555-2862-E988-14F4-73F224255F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ACC8D4-A380-AF76-F8B3-FBB33C82AD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CE819-0660-1D49-B699-DE447E39802A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463AE2-E0F5-6B1A-8542-03022B49F0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0EA357-6B37-218D-863E-872012005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BA9A0-DC3D-FB45-9F42-EFD3AE3337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7523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E9CF3A-D343-C0B7-9AD0-C0F9989216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E6368F-2757-4BFF-431C-591E1ECBB7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FC15D2-2A95-A487-4470-99666D0919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CE819-0660-1D49-B699-DE447E39802A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EBAD14-A7FC-C970-EA6D-D353C7B8B3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67D7DB-9E7B-9898-870C-804F54C991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BA9A0-DC3D-FB45-9F42-EFD3AE33377C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D435208-D308-4D3E-F835-F7CC438817C6}"/>
              </a:ext>
            </a:extLst>
          </p:cNvPr>
          <p:cNvCxnSpPr/>
          <p:nvPr userDrawn="1"/>
        </p:nvCxnSpPr>
        <p:spPr>
          <a:xfrm>
            <a:off x="0" y="1215608"/>
            <a:ext cx="11457129" cy="0"/>
          </a:xfrm>
          <a:prstGeom prst="line">
            <a:avLst/>
          </a:prstGeom>
          <a:ln cap="flat">
            <a:solidFill>
              <a:schemeClr val="tx1">
                <a:lumMod val="65000"/>
                <a:lumOff val="35000"/>
              </a:schemeClr>
            </a:solidFill>
            <a:tailEnd type="diamond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1B754149-A5D0-E309-40DF-D1E8838C35A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457129" y="1042888"/>
            <a:ext cx="358913" cy="28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1979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15B393-2236-2203-1A40-178829ADF3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06097D-C1CD-CFA4-EF1C-6781A17FE2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719102-361C-D1D3-1092-0E81D33B41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CE819-0660-1D49-B699-DE447E39802A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A00B71-EEC5-F090-5662-3E2A79A18D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DBE844-2CC7-D554-1BF3-E86A7F6202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BA9A0-DC3D-FB45-9F42-EFD3AE3337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0252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8DDB73-BA24-56F5-BD0A-8E31F53353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11AFFB-90E7-F91A-0DD7-57D1FA4543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396ADE-5C38-AC00-0E44-C384287330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0EFA77-9566-F5AE-44C4-F1D403F80E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CE819-0660-1D49-B699-DE447E39802A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D0335D-8C7B-1F5F-8B8E-E21291C034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1DC0D6-F06D-FC0A-5CE0-FCBD4AA16B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BA9A0-DC3D-FB45-9F42-EFD3AE3337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3651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7E20BE-4E0B-5674-0454-48BD2260CA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A44234-6A67-B512-218E-BAEAF7A317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8FC7AC-22A9-7943-40E5-56301B982C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17FA44-C0CB-CBA4-8757-E4F14D48B59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1A0B9DF-BC3F-07AA-6FB5-C54B5CF261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86552D-ECE2-7808-AA20-CAF1838DF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CE819-0660-1D49-B699-DE447E39802A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7C43144-CE05-BEBC-FDD9-EBEF51FCFE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4984005-D0B5-C727-7784-92669BE34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BA9A0-DC3D-FB45-9F42-EFD3AE3337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6607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481B54-77EE-5B6A-AAE0-C3D53ED99E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CAB71F4-462F-C126-263D-F4FDF3D22E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CE819-0660-1D49-B699-DE447E39802A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1201F3-5654-2D53-264D-B3155AF906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380A55-23AD-6A5D-E364-E4D159AA8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BA9A0-DC3D-FB45-9F42-EFD3AE3337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7885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7A30BD-F713-522B-4AB3-F53AC3244F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CE819-0660-1D49-B699-DE447E39802A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7E3758-0D40-FA6C-7536-E02977460D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0CF248-EE4A-576F-143A-41B35E582F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BA9A0-DC3D-FB45-9F42-EFD3AE3337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3350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6A2943-FA89-2892-CA27-C4E48FB6D9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F9B1A5-F26E-1487-F707-9F33688F6E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427510-C0EC-48C9-7E91-EE0BAA0770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53D173-E9D7-0861-F0B5-5A95316F2F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CE819-0660-1D49-B699-DE447E39802A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4616E7-D43C-5086-9565-719C0AD8BD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B1DFE3-04D6-4959-BA1A-9E6E5D24D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BA9A0-DC3D-FB45-9F42-EFD3AE3337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7945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BC8954-4FAE-0EC7-9C74-554DFBDF25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FBE1E0-B7CD-09C1-C9D7-4DE5EAFFB50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DBF9BA-B4CB-1930-37A8-F6C1935195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4B3525-85B9-4229-53CC-5E291EE810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CE819-0660-1D49-B699-DE447E39802A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0798DF-D99C-4153-496C-D1E45B8D3F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A68AFE-8CA7-8891-C3E4-3290B7F327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BA9A0-DC3D-FB45-9F42-EFD3AE3337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5582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53B9EED-6827-87D7-A76A-1B370834CA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BF996B-90BC-37A3-6291-619F5CE599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E8BECB-3398-2663-D995-3B291A609C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5CE819-0660-1D49-B699-DE447E39802A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3617CB-EA45-683F-CA0E-F62EB80E30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ACB433-5C26-EED6-BCB5-799AEB80D6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2BA9A0-DC3D-FB45-9F42-EFD3AE3337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963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emf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emf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hdphoto" Target="../media/hdphoto2.wdp"/><Relationship Id="rId7" Type="http://schemas.microsoft.com/office/2007/relationships/hdphoto" Target="../media/hdphoto3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4.png"/><Relationship Id="rId10" Type="http://schemas.openxmlformats.org/officeDocument/2006/relationships/image" Target="../media/image20.png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3.gif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6F828D28-8E09-41CC-8229-3070B5467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 descr="A satellite in space&#10;&#10;Description automatically generated with low confidence">
            <a:extLst>
              <a:ext uri="{FF2B5EF4-FFF2-40B4-BE49-F238E27FC236}">
                <a16:creationId xmlns:a16="http://schemas.microsoft.com/office/drawing/2014/main" id="{C71C6CAD-9048-107E-309B-7000950B68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93" b="7874"/>
          <a:stretch/>
        </p:blipFill>
        <p:spPr>
          <a:xfrm>
            <a:off x="20" y="-22"/>
            <a:ext cx="12191977" cy="6858022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5B012D8-7F27-4758-9AC6-C889B154B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103377" y="1100316"/>
            <a:ext cx="6858003" cy="4657347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52B9705-7C35-1767-01A7-FCCE6F51AC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2831" y="284205"/>
            <a:ext cx="5452529" cy="3569242"/>
          </a:xfrm>
        </p:spPr>
        <p:txBody>
          <a:bodyPr anchor="t">
            <a:noAutofit/>
          </a:bodyPr>
          <a:lstStyle/>
          <a:p>
            <a:pPr algn="l"/>
            <a:r>
              <a:rPr lang="en-US" sz="4000" dirty="0">
                <a:solidFill>
                  <a:srgbClr val="FFFFFF"/>
                </a:solidFill>
                <a:latin typeface="Avenir" panose="02000503020000020003" pitchFamily="2" charset="0"/>
              </a:rPr>
              <a:t>Design and Implementation of Onboard Computer and Communications Architecture for EagleSat-2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C85A4B-3741-B9C2-D7FF-D5C2811C49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2698" y="4551037"/>
            <a:ext cx="4564637" cy="2022758"/>
          </a:xfrm>
        </p:spPr>
        <p:txBody>
          <a:bodyPr anchor="b">
            <a:normAutofit/>
          </a:bodyPr>
          <a:lstStyle/>
          <a:p>
            <a:pPr algn="l"/>
            <a:r>
              <a:rPr lang="en-US" dirty="0">
                <a:solidFill>
                  <a:srgbClr val="FFFFFF"/>
                </a:solidFill>
                <a:latin typeface="Avenir Book" panose="02000503020000020003" pitchFamily="2" charset="0"/>
              </a:rPr>
              <a:t>Hayden </a:t>
            </a:r>
            <a:r>
              <a:rPr lang="en-US" dirty="0" err="1">
                <a:solidFill>
                  <a:srgbClr val="FFFFFF"/>
                </a:solidFill>
                <a:latin typeface="Avenir Book" panose="02000503020000020003" pitchFamily="2" charset="0"/>
              </a:rPr>
              <a:t>Roszell</a:t>
            </a:r>
            <a:endParaRPr lang="en-US" dirty="0">
              <a:solidFill>
                <a:srgbClr val="FFFFFF"/>
              </a:solidFill>
              <a:latin typeface="Avenir Book" panose="02000503020000020003" pitchFamily="2" charset="0"/>
            </a:endParaRPr>
          </a:p>
          <a:p>
            <a:pPr algn="l"/>
            <a:r>
              <a:rPr lang="en-US" dirty="0">
                <a:solidFill>
                  <a:srgbClr val="FFFFFF"/>
                </a:solidFill>
                <a:latin typeface="Avenir Book" panose="02000503020000020003" pitchFamily="2" charset="0"/>
              </a:rPr>
              <a:t>NASA Space Grant Symposium </a:t>
            </a:r>
          </a:p>
          <a:p>
            <a:pPr algn="l"/>
            <a:r>
              <a:rPr lang="en-US" dirty="0">
                <a:solidFill>
                  <a:srgbClr val="FFFFFF"/>
                </a:solidFill>
                <a:latin typeface="Avenir Book" panose="02000503020000020003" pitchFamily="2" charset="0"/>
              </a:rPr>
              <a:t>Tempe, AZ </a:t>
            </a:r>
          </a:p>
          <a:p>
            <a:pPr algn="l"/>
            <a:r>
              <a:rPr lang="en-US" dirty="0">
                <a:solidFill>
                  <a:srgbClr val="FFFFFF"/>
                </a:solidFill>
                <a:latin typeface="Avenir Book" panose="02000503020000020003" pitchFamily="2" charset="0"/>
              </a:rPr>
              <a:t>April 22, 2023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063B759-00FC-46D1-9898-8E8625268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40187" y="2206184"/>
            <a:ext cx="6858003" cy="2445624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579B9552-16EB-6492-BFE5-E8C4716D94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78113" y="284207"/>
            <a:ext cx="1256891" cy="1256891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F9D15089-5A62-72D2-18F8-280F38BB81DA}"/>
              </a:ext>
            </a:extLst>
          </p:cNvPr>
          <p:cNvSpPr txBox="1">
            <a:spLocks/>
          </p:cNvSpPr>
          <p:nvPr/>
        </p:nvSpPr>
        <p:spPr>
          <a:xfrm>
            <a:off x="6499823" y="4986293"/>
            <a:ext cx="5449479" cy="1587502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>
                <a:solidFill>
                  <a:srgbClr val="FFFFFF"/>
                </a:solidFill>
                <a:latin typeface="Avenir Book" panose="02000503020000020003" pitchFamily="2" charset="0"/>
              </a:rPr>
              <a:t>Mentor Dr. Ahmed Sulyman</a:t>
            </a:r>
          </a:p>
          <a:p>
            <a:pPr algn="r"/>
            <a:r>
              <a:rPr lang="en-US" dirty="0">
                <a:solidFill>
                  <a:srgbClr val="FFFFFF"/>
                </a:solidFill>
                <a:latin typeface="Avenir Book" panose="02000503020000020003" pitchFamily="2" charset="0"/>
              </a:rPr>
              <a:t>Department of Electrical and Software Engineering</a:t>
            </a:r>
          </a:p>
          <a:p>
            <a:pPr algn="r"/>
            <a:r>
              <a:rPr lang="en-US" dirty="0">
                <a:solidFill>
                  <a:srgbClr val="FFFFFF"/>
                </a:solidFill>
                <a:latin typeface="Avenir Book" panose="02000503020000020003" pitchFamily="2" charset="0"/>
              </a:rPr>
              <a:t>College of Engineering</a:t>
            </a:r>
          </a:p>
        </p:txBody>
      </p:sp>
      <p:pic>
        <p:nvPicPr>
          <p:cNvPr id="9" name="Picture 8" descr="A picture containing device&#10;&#10;Description automatically generated">
            <a:extLst>
              <a:ext uri="{FF2B5EF4-FFF2-40B4-BE49-F238E27FC236}">
                <a16:creationId xmlns:a16="http://schemas.microsoft.com/office/drawing/2014/main" id="{261447BA-74B9-360B-2492-52E69B1251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20637" y="284205"/>
            <a:ext cx="1220283" cy="1256891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A94C633C-AA61-E8D6-6106-206961F0D3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3889" y="1825301"/>
            <a:ext cx="2341666" cy="758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72281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E0B6232-AF07-A3DF-3168-997549F5440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/>
          <a:stretch/>
        </p:blipFill>
        <p:spPr>
          <a:xfrm>
            <a:off x="0" y="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C3DC9F1-B014-B5F6-3AAF-720379BCB9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  <a:latin typeface="Avenir Book" panose="02000503020000020003" pitchFamily="2" charset="0"/>
              </a:rPr>
              <a:t>Overview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B6048A-2CC7-4C25-B623-3BF8D13B72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  <a:latin typeface="Avenir Book" panose="02000503020000020003" pitchFamily="2" charset="0"/>
              </a:rPr>
              <a:t>EagleSat-2 is a 3U CubeSat being developed by students at Embry-Riddle.</a:t>
            </a:r>
          </a:p>
          <a:p>
            <a:r>
              <a:rPr lang="en-US" dirty="0">
                <a:solidFill>
                  <a:srgbClr val="FFFFFF"/>
                </a:solidFill>
                <a:latin typeface="Avenir Book" panose="02000503020000020003" pitchFamily="2" charset="0"/>
              </a:rPr>
              <a:t>EagleSat Org – team of 60</a:t>
            </a:r>
          </a:p>
          <a:p>
            <a:r>
              <a:rPr lang="en-US" dirty="0">
                <a:solidFill>
                  <a:srgbClr val="FFFFFF"/>
                </a:solidFill>
                <a:latin typeface="Avenir Book" panose="02000503020000020003" pitchFamily="2" charset="0"/>
              </a:rPr>
              <a:t>Scheduled for handover in December of 2023, and launch in Q1 2024</a:t>
            </a:r>
          </a:p>
          <a:p>
            <a:r>
              <a:rPr lang="en-US" dirty="0">
                <a:solidFill>
                  <a:srgbClr val="FFFFFF"/>
                </a:solidFill>
                <a:latin typeface="Avenir Book" panose="02000503020000020003" pitchFamily="2" charset="0"/>
              </a:rPr>
              <a:t>Satellite supports two scientific missions</a:t>
            </a:r>
          </a:p>
          <a:p>
            <a:pPr lvl="1"/>
            <a:r>
              <a:rPr lang="en-US" dirty="0">
                <a:solidFill>
                  <a:srgbClr val="FFFFFF"/>
                </a:solidFill>
                <a:latin typeface="Avenir Book" panose="02000503020000020003" pitchFamily="2" charset="0"/>
              </a:rPr>
              <a:t>Memory Degradation Experiment </a:t>
            </a:r>
          </a:p>
          <a:p>
            <a:pPr lvl="1"/>
            <a:r>
              <a:rPr lang="en-US" dirty="0">
                <a:solidFill>
                  <a:srgbClr val="FFFFFF"/>
                </a:solidFill>
                <a:latin typeface="Avenir Book" panose="02000503020000020003" pitchFamily="2" charset="0"/>
              </a:rPr>
              <a:t>Cosmic Ray Payload</a:t>
            </a:r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A0A903C4-DE67-747D-9FDD-885CDD5BDF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795" y="6327626"/>
            <a:ext cx="1426158" cy="462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Text&#10;&#10;Description automatically generated">
            <a:extLst>
              <a:ext uri="{FF2B5EF4-FFF2-40B4-BE49-F238E27FC236}">
                <a16:creationId xmlns:a16="http://schemas.microsoft.com/office/drawing/2014/main" id="{996F52A7-F088-8BEF-A57D-936B31D29B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374" y="6306538"/>
            <a:ext cx="1426158" cy="462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A picture containing device&#10;&#10;Description automatically generated">
            <a:extLst>
              <a:ext uri="{FF2B5EF4-FFF2-40B4-BE49-F238E27FC236}">
                <a16:creationId xmlns:a16="http://schemas.microsoft.com/office/drawing/2014/main" id="{2631F778-89A7-A675-5273-D515AD3023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73042" y="5852871"/>
            <a:ext cx="909516" cy="936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6540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22BDE4A-8A20-4A69-9C5A-581C82036A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D2209D-A6AE-76E2-46A1-73C85F64C9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1684" y="21218"/>
            <a:ext cx="10178934" cy="110017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200" kern="1200" dirty="0">
                <a:solidFill>
                  <a:schemeClr val="tx1"/>
                </a:solidFill>
                <a:latin typeface="Avenir Book" panose="02000503020000020003" pitchFamily="2" charset="0"/>
              </a:rPr>
              <a:t>A ground segment was designed and constructed to support EagleSat-2 in orbit.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55848609-8BAA-1B44-0355-4B019A1E2E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18" r="-2" b="9798"/>
          <a:stretch/>
        </p:blipFill>
        <p:spPr>
          <a:xfrm>
            <a:off x="198741" y="2410448"/>
            <a:ext cx="5803323" cy="3890357"/>
          </a:xfrm>
          <a:prstGeom prst="rect">
            <a:avLst/>
          </a:prstGeom>
        </p:spPr>
      </p:pic>
      <p:pic>
        <p:nvPicPr>
          <p:cNvPr id="37" name="Content Placeholder 4" descr="A picture containing sky, outdoor, cloudy, clouds&#10;&#10;Description automatically generated">
            <a:extLst>
              <a:ext uri="{FF2B5EF4-FFF2-40B4-BE49-F238E27FC236}">
                <a16:creationId xmlns:a16="http://schemas.microsoft.com/office/drawing/2014/main" id="{6E4E7DE9-3CEB-289E-2069-9B968C0CB7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l="26241" r="9191" b="-359"/>
          <a:stretch/>
        </p:blipFill>
        <p:spPr>
          <a:xfrm>
            <a:off x="8246207" y="2171606"/>
            <a:ext cx="3747052" cy="4368039"/>
          </a:xfrm>
          <a:prstGeom prst="rect">
            <a:avLst/>
          </a:prstGeom>
        </p:spPr>
      </p:pic>
      <p:grpSp>
        <p:nvGrpSpPr>
          <p:cNvPr id="55" name="Group 54">
            <a:extLst>
              <a:ext uri="{FF2B5EF4-FFF2-40B4-BE49-F238E27FC236}">
                <a16:creationId xmlns:a16="http://schemas.microsoft.com/office/drawing/2014/main" id="{9EB3B679-26BC-A8EF-A2E9-D84C6C5FD832}"/>
              </a:ext>
            </a:extLst>
          </p:cNvPr>
          <p:cNvGrpSpPr/>
          <p:nvPr/>
        </p:nvGrpSpPr>
        <p:grpSpPr>
          <a:xfrm>
            <a:off x="9660835" y="1315611"/>
            <a:ext cx="2127240" cy="2113389"/>
            <a:chOff x="9660835" y="1315611"/>
            <a:chExt cx="2127240" cy="2113389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1160E45F-3A60-5DCC-A2DD-1C759F3E7D27}"/>
                </a:ext>
              </a:extLst>
            </p:cNvPr>
            <p:cNvSpPr txBox="1"/>
            <p:nvPr/>
          </p:nvSpPr>
          <p:spPr>
            <a:xfrm>
              <a:off x="9883386" y="1315611"/>
              <a:ext cx="190468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Avenir Book" panose="02000503020000020003" pitchFamily="2" charset="0"/>
                </a:rPr>
                <a:t>UHF Antennas </a:t>
              </a:r>
            </a:p>
            <a:p>
              <a:r>
                <a:rPr lang="en-US" sz="2000" dirty="0">
                  <a:latin typeface="Avenir Book" panose="02000503020000020003" pitchFamily="2" charset="0"/>
                </a:rPr>
                <a:t>and Rotator</a:t>
              </a:r>
            </a:p>
          </p:txBody>
        </p: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7550940B-5A16-4A1F-00BC-72B6BEF9F4FD}"/>
                </a:ext>
              </a:extLst>
            </p:cNvPr>
            <p:cNvCxnSpPr>
              <a:cxnSpLocks/>
              <a:stCxn id="38" idx="2"/>
            </p:cNvCxnSpPr>
            <p:nvPr/>
          </p:nvCxnSpPr>
          <p:spPr>
            <a:xfrm flipH="1">
              <a:off x="9660835" y="2023497"/>
              <a:ext cx="1174896" cy="1405503"/>
            </a:xfrm>
            <a:prstGeom prst="straightConnector1">
              <a:avLst/>
            </a:prstGeom>
            <a:ln w="57150">
              <a:solidFill>
                <a:srgbClr val="FF001D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63084E58-488E-2D9C-5B7D-BFD77AEAD420}"/>
              </a:ext>
            </a:extLst>
          </p:cNvPr>
          <p:cNvGrpSpPr/>
          <p:nvPr/>
        </p:nvGrpSpPr>
        <p:grpSpPr>
          <a:xfrm>
            <a:off x="5138530" y="5585791"/>
            <a:ext cx="4214192" cy="1042203"/>
            <a:chOff x="5138530" y="5585791"/>
            <a:chExt cx="4214192" cy="1042203"/>
          </a:xfrm>
        </p:grpSpPr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271C2C1C-0D51-0F71-97AF-E0126018A84D}"/>
                </a:ext>
              </a:extLst>
            </p:cNvPr>
            <p:cNvCxnSpPr>
              <a:cxnSpLocks/>
            </p:cNvCxnSpPr>
            <p:nvPr/>
          </p:nvCxnSpPr>
          <p:spPr>
            <a:xfrm>
              <a:off x="5138530" y="5585791"/>
              <a:ext cx="4214192" cy="487018"/>
            </a:xfrm>
            <a:prstGeom prst="straightConnector1">
              <a:avLst/>
            </a:prstGeom>
            <a:ln w="5715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E60C341E-CAF4-F031-966D-C76BD040D8AA}"/>
                </a:ext>
              </a:extLst>
            </p:cNvPr>
            <p:cNvSpPr txBox="1"/>
            <p:nvPr/>
          </p:nvSpPr>
          <p:spPr>
            <a:xfrm>
              <a:off x="6060888" y="5920108"/>
              <a:ext cx="223990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Avenir Book" panose="02000503020000020003" pitchFamily="2" charset="0"/>
                </a:rPr>
                <a:t>Headless Ground </a:t>
              </a:r>
            </a:p>
            <a:p>
              <a:pPr algn="ctr"/>
              <a:r>
                <a:rPr lang="en-US" sz="2000" dirty="0">
                  <a:latin typeface="Avenir Book" panose="02000503020000020003" pitchFamily="2" charset="0"/>
                </a:rPr>
                <a:t>Station Box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B41DBE3C-ABB0-B33B-3145-042F6681D609}"/>
              </a:ext>
            </a:extLst>
          </p:cNvPr>
          <p:cNvGrpSpPr/>
          <p:nvPr/>
        </p:nvGrpSpPr>
        <p:grpSpPr>
          <a:xfrm>
            <a:off x="4590120" y="4409150"/>
            <a:ext cx="3656087" cy="865540"/>
            <a:chOff x="4590120" y="4409150"/>
            <a:chExt cx="3656087" cy="865540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64AE49D5-1DED-C853-6BFA-EA32677C33C8}"/>
                </a:ext>
              </a:extLst>
            </p:cNvPr>
            <p:cNvSpPr txBox="1"/>
            <p:nvPr/>
          </p:nvSpPr>
          <p:spPr>
            <a:xfrm>
              <a:off x="6072214" y="4566804"/>
              <a:ext cx="217399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Avenir Book" panose="02000503020000020003" pitchFamily="2" charset="0"/>
                </a:rPr>
                <a:t>Ground Station </a:t>
              </a:r>
            </a:p>
            <a:p>
              <a:r>
                <a:rPr lang="en-US" sz="2000" dirty="0">
                  <a:latin typeface="Avenir Book" panose="02000503020000020003" pitchFamily="2" charset="0"/>
                </a:rPr>
                <a:t>Packet Computer</a:t>
              </a:r>
            </a:p>
          </p:txBody>
        </p: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0C823C7D-654F-39F7-5500-9C84604E0C23}"/>
                </a:ext>
              </a:extLst>
            </p:cNvPr>
            <p:cNvCxnSpPr>
              <a:cxnSpLocks/>
              <a:stCxn id="44" idx="1"/>
            </p:cNvCxnSpPr>
            <p:nvPr/>
          </p:nvCxnSpPr>
          <p:spPr>
            <a:xfrm flipH="1" flipV="1">
              <a:off x="4590120" y="4409150"/>
              <a:ext cx="1482094" cy="511597"/>
            </a:xfrm>
            <a:prstGeom prst="straightConnector1">
              <a:avLst/>
            </a:prstGeom>
            <a:ln w="57150">
              <a:solidFill>
                <a:srgbClr val="FF001D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2FE17283-2D8D-F8FD-62FA-1FA029C3BC20}"/>
              </a:ext>
            </a:extLst>
          </p:cNvPr>
          <p:cNvGrpSpPr/>
          <p:nvPr/>
        </p:nvGrpSpPr>
        <p:grpSpPr>
          <a:xfrm>
            <a:off x="3945794" y="3547818"/>
            <a:ext cx="3601653" cy="707886"/>
            <a:chOff x="3945794" y="3547818"/>
            <a:chExt cx="3601653" cy="707886"/>
          </a:xfrm>
        </p:grpSpPr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EF749C46-D36F-CC83-189B-CF362E9F23B9}"/>
                </a:ext>
              </a:extLst>
            </p:cNvPr>
            <p:cNvSpPr txBox="1"/>
            <p:nvPr/>
          </p:nvSpPr>
          <p:spPr>
            <a:xfrm>
              <a:off x="6091151" y="3547818"/>
              <a:ext cx="145629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Avenir Book" panose="02000503020000020003" pitchFamily="2" charset="0"/>
                </a:rPr>
                <a:t>SatNogs </a:t>
              </a:r>
            </a:p>
            <a:p>
              <a:r>
                <a:rPr lang="en-US" sz="2000" dirty="0">
                  <a:latin typeface="Avenir Book" panose="02000503020000020003" pitchFamily="2" charset="0"/>
                </a:rPr>
                <a:t>Transceiver</a:t>
              </a:r>
            </a:p>
          </p:txBody>
        </p: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77EEFBA1-FC28-D8BF-41A9-4C7EF28E199C}"/>
                </a:ext>
              </a:extLst>
            </p:cNvPr>
            <p:cNvCxnSpPr>
              <a:cxnSpLocks/>
              <a:stCxn id="46" idx="1"/>
            </p:cNvCxnSpPr>
            <p:nvPr/>
          </p:nvCxnSpPr>
          <p:spPr>
            <a:xfrm flipH="1">
              <a:off x="3945794" y="3901761"/>
              <a:ext cx="2145357" cy="107848"/>
            </a:xfrm>
            <a:prstGeom prst="straightConnector1">
              <a:avLst/>
            </a:prstGeom>
            <a:ln w="57150">
              <a:solidFill>
                <a:srgbClr val="FF001D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0C1A6A34-6F9C-AB43-A9A1-B8B3CC8E5FBF}"/>
              </a:ext>
            </a:extLst>
          </p:cNvPr>
          <p:cNvGrpSpPr/>
          <p:nvPr/>
        </p:nvGrpSpPr>
        <p:grpSpPr>
          <a:xfrm>
            <a:off x="3829803" y="2836607"/>
            <a:ext cx="4455625" cy="400110"/>
            <a:chOff x="3829803" y="2836607"/>
            <a:chExt cx="4455625" cy="400110"/>
          </a:xfrm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B58F4601-DB92-A949-5894-DF0F73CEFE77}"/>
                </a:ext>
              </a:extLst>
            </p:cNvPr>
            <p:cNvSpPr txBox="1"/>
            <p:nvPr/>
          </p:nvSpPr>
          <p:spPr>
            <a:xfrm>
              <a:off x="6021667" y="2836607"/>
              <a:ext cx="226376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Avenir Book" panose="02000503020000020003" pitchFamily="2" charset="0"/>
                </a:rPr>
                <a:t>Rotator Computer</a:t>
              </a:r>
            </a:p>
          </p:txBody>
        </p: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4D61EC7F-CA00-1BF6-680E-C61780AF0E33}"/>
                </a:ext>
              </a:extLst>
            </p:cNvPr>
            <p:cNvCxnSpPr>
              <a:cxnSpLocks/>
              <a:stCxn id="45" idx="1"/>
            </p:cNvCxnSpPr>
            <p:nvPr/>
          </p:nvCxnSpPr>
          <p:spPr>
            <a:xfrm flipH="1">
              <a:off x="3829803" y="3036662"/>
              <a:ext cx="2191864" cy="200055"/>
            </a:xfrm>
            <a:prstGeom prst="straightConnector1">
              <a:avLst/>
            </a:prstGeom>
            <a:ln w="57150">
              <a:solidFill>
                <a:srgbClr val="FF001D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1" name="Picture 2">
            <a:extLst>
              <a:ext uri="{FF2B5EF4-FFF2-40B4-BE49-F238E27FC236}">
                <a16:creationId xmlns:a16="http://schemas.microsoft.com/office/drawing/2014/main" id="{B1FA636A-14C6-4E59-EC7A-503C8181BF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795" y="6327626"/>
            <a:ext cx="1426158" cy="462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0" name="Group 59">
            <a:extLst>
              <a:ext uri="{FF2B5EF4-FFF2-40B4-BE49-F238E27FC236}">
                <a16:creationId xmlns:a16="http://schemas.microsoft.com/office/drawing/2014/main" id="{5FF699BD-F12C-2731-08F5-65C5DB14500C}"/>
              </a:ext>
            </a:extLst>
          </p:cNvPr>
          <p:cNvGrpSpPr/>
          <p:nvPr/>
        </p:nvGrpSpPr>
        <p:grpSpPr>
          <a:xfrm>
            <a:off x="707545" y="1469499"/>
            <a:ext cx="2622834" cy="2322933"/>
            <a:chOff x="707545" y="1469499"/>
            <a:chExt cx="2622834" cy="2322933"/>
          </a:xfrm>
        </p:grpSpPr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871F0987-2B33-16A8-2555-4AA3E265BD35}"/>
                </a:ext>
              </a:extLst>
            </p:cNvPr>
            <p:cNvSpPr txBox="1"/>
            <p:nvPr/>
          </p:nvSpPr>
          <p:spPr>
            <a:xfrm>
              <a:off x="707545" y="1469499"/>
              <a:ext cx="262283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Avenir Book" panose="02000503020000020003" pitchFamily="2" charset="0"/>
                </a:rPr>
                <a:t>UHF Amplifier &amp; LNA</a:t>
              </a:r>
            </a:p>
          </p:txBody>
        </p: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95A846F4-4B0E-52FE-B8D2-C976BF4C697D}"/>
                </a:ext>
              </a:extLst>
            </p:cNvPr>
            <p:cNvCxnSpPr>
              <a:cxnSpLocks/>
              <a:stCxn id="50" idx="2"/>
            </p:cNvCxnSpPr>
            <p:nvPr/>
          </p:nvCxnSpPr>
          <p:spPr>
            <a:xfrm>
              <a:off x="2018962" y="1869609"/>
              <a:ext cx="51749" cy="1922823"/>
            </a:xfrm>
            <a:prstGeom prst="straightConnector1">
              <a:avLst/>
            </a:prstGeom>
            <a:ln w="57150">
              <a:solidFill>
                <a:srgbClr val="FF001D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BE5AC0CE-548A-3B96-5074-9AC90F4B9772}"/>
              </a:ext>
            </a:extLst>
          </p:cNvPr>
          <p:cNvCxnSpPr/>
          <p:nvPr/>
        </p:nvCxnSpPr>
        <p:spPr>
          <a:xfrm>
            <a:off x="0" y="1215608"/>
            <a:ext cx="11457129" cy="0"/>
          </a:xfrm>
          <a:prstGeom prst="line">
            <a:avLst/>
          </a:prstGeom>
          <a:ln cap="flat">
            <a:solidFill>
              <a:schemeClr val="tx1">
                <a:lumMod val="65000"/>
                <a:lumOff val="35000"/>
              </a:schemeClr>
            </a:solidFill>
            <a:tailEnd type="diamond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54" name="Picture 53">
            <a:extLst>
              <a:ext uri="{FF2B5EF4-FFF2-40B4-BE49-F238E27FC236}">
                <a16:creationId xmlns:a16="http://schemas.microsoft.com/office/drawing/2014/main" id="{54F568D8-20DC-2C34-F1F8-01A881B490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57129" y="1042888"/>
            <a:ext cx="358913" cy="28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772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1A41CB-B40E-E14B-F326-ADD058A735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Autofit/>
          </a:bodyPr>
          <a:lstStyle/>
          <a:p>
            <a:r>
              <a:rPr lang="en-US" sz="3200" dirty="0">
                <a:latin typeface="Avenir Book" panose="02000503020000020003" pitchFamily="2" charset="0"/>
              </a:rPr>
              <a:t>The ground segment uses open-source command and control software, with custom EagleSat-2 plugins.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AC40296-E0A9-B5E3-046B-DC55208F1D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176537"/>
            <a:ext cx="10515600" cy="3676334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FC57448C-7144-658D-B9AD-F696AA7CA3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795" y="6327626"/>
            <a:ext cx="1426158" cy="462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picture containing device&#10;&#10;Description automatically generated">
            <a:extLst>
              <a:ext uri="{FF2B5EF4-FFF2-40B4-BE49-F238E27FC236}">
                <a16:creationId xmlns:a16="http://schemas.microsoft.com/office/drawing/2014/main" id="{C5A283AF-9BC0-CDB7-A364-3DB01F99FA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73042" y="5852871"/>
            <a:ext cx="909516" cy="936801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BF3D5A14-AEA9-7C3D-FE4B-26220A986B64}"/>
              </a:ext>
            </a:extLst>
          </p:cNvPr>
          <p:cNvGrpSpPr/>
          <p:nvPr/>
        </p:nvGrpSpPr>
        <p:grpSpPr>
          <a:xfrm>
            <a:off x="5793500" y="1325563"/>
            <a:ext cx="1457450" cy="1558860"/>
            <a:chOff x="5793500" y="1325563"/>
            <a:chExt cx="1457450" cy="1558860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A4DB01B-7BFC-9BCB-DDF8-D81EBD0AFCD6}"/>
                </a:ext>
              </a:extLst>
            </p:cNvPr>
            <p:cNvSpPr txBox="1"/>
            <p:nvPr/>
          </p:nvSpPr>
          <p:spPr>
            <a:xfrm>
              <a:off x="5793500" y="1325563"/>
              <a:ext cx="145745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>
                  <a:latin typeface="Avenir Book" panose="02000503020000020003" pitchFamily="2" charset="0"/>
                </a:rPr>
                <a:t>Command </a:t>
              </a:r>
            </a:p>
            <a:p>
              <a:pPr algn="ctr"/>
              <a:r>
                <a:rPr lang="en-US" sz="2000" dirty="0">
                  <a:latin typeface="Avenir Book" panose="02000503020000020003" pitchFamily="2" charset="0"/>
                </a:rPr>
                <a:t>selector</a:t>
              </a:r>
            </a:p>
          </p:txBody>
        </p: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C53119B7-75A9-822F-64F6-EB3E8C4D1E4B}"/>
                </a:ext>
              </a:extLst>
            </p:cNvPr>
            <p:cNvCxnSpPr>
              <a:cxnSpLocks/>
              <a:stCxn id="7" idx="2"/>
            </p:cNvCxnSpPr>
            <p:nvPr/>
          </p:nvCxnSpPr>
          <p:spPr>
            <a:xfrm flipH="1">
              <a:off x="6096000" y="2033449"/>
              <a:ext cx="426225" cy="850974"/>
            </a:xfrm>
            <a:prstGeom prst="straightConnector1">
              <a:avLst/>
            </a:prstGeom>
            <a:ln w="57150">
              <a:solidFill>
                <a:srgbClr val="FF001D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DA553E4-1778-92BA-BD44-BABF8F062A7B}"/>
              </a:ext>
            </a:extLst>
          </p:cNvPr>
          <p:cNvGrpSpPr/>
          <p:nvPr/>
        </p:nvGrpSpPr>
        <p:grpSpPr>
          <a:xfrm>
            <a:off x="2000067" y="5532437"/>
            <a:ext cx="1457450" cy="1206096"/>
            <a:chOff x="2000067" y="5532437"/>
            <a:chExt cx="1457450" cy="1206096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CE4A210-778F-D4C2-5F57-C4BFF4884926}"/>
                </a:ext>
              </a:extLst>
            </p:cNvPr>
            <p:cNvSpPr txBox="1"/>
            <p:nvPr/>
          </p:nvSpPr>
          <p:spPr>
            <a:xfrm>
              <a:off x="2000067" y="6030647"/>
              <a:ext cx="145745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>
                  <a:latin typeface="Avenir Book" panose="02000503020000020003" pitchFamily="2" charset="0"/>
                </a:rPr>
                <a:t>Command </a:t>
              </a:r>
            </a:p>
            <a:p>
              <a:pPr algn="ctr"/>
              <a:r>
                <a:rPr lang="en-US" sz="2000" dirty="0">
                  <a:latin typeface="Avenir Book" panose="02000503020000020003" pitchFamily="2" charset="0"/>
                </a:rPr>
                <a:t>arguments</a:t>
              </a: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9C59FD19-118A-588A-D5C7-F6AD0116BE77}"/>
                </a:ext>
              </a:extLst>
            </p:cNvPr>
            <p:cNvCxnSpPr>
              <a:cxnSpLocks/>
              <a:stCxn id="12" idx="0"/>
            </p:cNvCxnSpPr>
            <p:nvPr/>
          </p:nvCxnSpPr>
          <p:spPr>
            <a:xfrm flipV="1">
              <a:off x="2728792" y="5532437"/>
              <a:ext cx="252947" cy="498210"/>
            </a:xfrm>
            <a:prstGeom prst="straightConnector1">
              <a:avLst/>
            </a:prstGeom>
            <a:ln w="57150">
              <a:solidFill>
                <a:srgbClr val="FF001D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2594B121-0C72-E72B-5EF1-782D9DB5647A}"/>
              </a:ext>
            </a:extLst>
          </p:cNvPr>
          <p:cNvGrpSpPr/>
          <p:nvPr/>
        </p:nvGrpSpPr>
        <p:grpSpPr>
          <a:xfrm>
            <a:off x="4186242" y="5436704"/>
            <a:ext cx="2377764" cy="1301829"/>
            <a:chOff x="4186242" y="5436704"/>
            <a:chExt cx="2377764" cy="1301829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CD3AA04-7BEA-6E2A-7657-06CF3C255D62}"/>
                </a:ext>
              </a:extLst>
            </p:cNvPr>
            <p:cNvSpPr txBox="1"/>
            <p:nvPr/>
          </p:nvSpPr>
          <p:spPr>
            <a:xfrm>
              <a:off x="4186242" y="6030647"/>
              <a:ext cx="237776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Avenir Book" panose="02000503020000020003" pitchFamily="2" charset="0"/>
                </a:rPr>
                <a:t>Self-documenting</a:t>
              </a:r>
            </a:p>
            <a:p>
              <a:pPr algn="ctr"/>
              <a:r>
                <a:rPr lang="en-US" sz="2000" dirty="0">
                  <a:latin typeface="Avenir Book" panose="02000503020000020003" pitchFamily="2" charset="0"/>
                </a:rPr>
                <a:t>to help operators</a:t>
              </a:r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CACE5F18-9EDD-2046-B86F-578084E0D6A7}"/>
                </a:ext>
              </a:extLst>
            </p:cNvPr>
            <p:cNvCxnSpPr>
              <a:cxnSpLocks/>
              <a:stCxn id="16" idx="0"/>
            </p:cNvCxnSpPr>
            <p:nvPr/>
          </p:nvCxnSpPr>
          <p:spPr>
            <a:xfrm flipV="1">
              <a:off x="5375124" y="5436704"/>
              <a:ext cx="418376" cy="593943"/>
            </a:xfrm>
            <a:prstGeom prst="straightConnector1">
              <a:avLst/>
            </a:prstGeom>
            <a:ln w="57150">
              <a:solidFill>
                <a:srgbClr val="FF001D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26323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8C3252-7C8C-33EF-3A1C-E61B8C7D5D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61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dirty="0"/>
              <a:t>Communication with EagleSat-2 is handled with two Layer-2 protocols.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4C58630-20D6-9341-D0C7-C7828002C8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7726344"/>
              </p:ext>
            </p:extLst>
          </p:nvPr>
        </p:nvGraphicFramePr>
        <p:xfrm>
          <a:off x="1153899" y="2438312"/>
          <a:ext cx="6118234" cy="7315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83498">
                  <a:extLst>
                    <a:ext uri="{9D8B030D-6E8A-4147-A177-3AD203B41FA5}">
                      <a16:colId xmlns:a16="http://schemas.microsoft.com/office/drawing/2014/main" val="137298071"/>
                    </a:ext>
                  </a:extLst>
                </a:gridCol>
                <a:gridCol w="832933">
                  <a:extLst>
                    <a:ext uri="{9D8B030D-6E8A-4147-A177-3AD203B41FA5}">
                      <a16:colId xmlns:a16="http://schemas.microsoft.com/office/drawing/2014/main" val="1826661994"/>
                    </a:ext>
                  </a:extLst>
                </a:gridCol>
                <a:gridCol w="1341494">
                  <a:extLst>
                    <a:ext uri="{9D8B030D-6E8A-4147-A177-3AD203B41FA5}">
                      <a16:colId xmlns:a16="http://schemas.microsoft.com/office/drawing/2014/main" val="230677271"/>
                    </a:ext>
                  </a:extLst>
                </a:gridCol>
                <a:gridCol w="999857">
                  <a:extLst>
                    <a:ext uri="{9D8B030D-6E8A-4147-A177-3AD203B41FA5}">
                      <a16:colId xmlns:a16="http://schemas.microsoft.com/office/drawing/2014/main" val="751008098"/>
                    </a:ext>
                  </a:extLst>
                </a:gridCol>
                <a:gridCol w="969756">
                  <a:extLst>
                    <a:ext uri="{9D8B030D-6E8A-4147-A177-3AD203B41FA5}">
                      <a16:colId xmlns:a16="http://schemas.microsoft.com/office/drawing/2014/main" val="381966705"/>
                    </a:ext>
                  </a:extLst>
                </a:gridCol>
                <a:gridCol w="990696">
                  <a:extLst>
                    <a:ext uri="{9D8B030D-6E8A-4147-A177-3AD203B41FA5}">
                      <a16:colId xmlns:a16="http://schemas.microsoft.com/office/drawing/2014/main" val="208049017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venir Book" panose="02000503020000020003" pitchFamily="2" charset="0"/>
                        </a:rPr>
                        <a:t>Header</a:t>
                      </a:r>
                      <a:endParaRPr lang="en-US" sz="1200">
                        <a:effectLst/>
                        <a:latin typeface="Avenir Book" panose="02000503020000020003" pitchFamily="2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venir Book" panose="02000503020000020003" pitchFamily="2" charset="0"/>
                        </a:rPr>
                        <a:t>Method</a:t>
                      </a:r>
                      <a:endParaRPr lang="en-US" sz="1200" dirty="0">
                        <a:effectLst/>
                        <a:latin typeface="Avenir Book" panose="02000503020000020003" pitchFamily="2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venir Book" panose="02000503020000020003" pitchFamily="2" charset="0"/>
                        </a:rPr>
                        <a:t>Address</a:t>
                      </a:r>
                      <a:endParaRPr lang="en-US" sz="1200">
                        <a:effectLst/>
                        <a:latin typeface="Avenir Book" panose="02000503020000020003" pitchFamily="2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venir Book" panose="02000503020000020003" pitchFamily="2" charset="0"/>
                        </a:rPr>
                        <a:t>Command ID</a:t>
                      </a:r>
                      <a:endParaRPr lang="en-US" sz="1200" dirty="0">
                        <a:effectLst/>
                        <a:latin typeface="Avenir Book" panose="02000503020000020003" pitchFamily="2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venir Book" panose="02000503020000020003" pitchFamily="2" charset="0"/>
                        </a:rPr>
                        <a:t>Data</a:t>
                      </a:r>
                      <a:endParaRPr lang="en-US" sz="1200" dirty="0">
                        <a:effectLst/>
                        <a:latin typeface="Avenir Book" panose="02000503020000020003" pitchFamily="2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venir Book" panose="02000503020000020003" pitchFamily="2" charset="0"/>
                        </a:rPr>
                        <a:t>32-bit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venir Book" panose="02000503020000020003" pitchFamily="2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CRC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4067043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venir Book" panose="02000503020000020003" pitchFamily="2" charset="0"/>
                        </a:rPr>
                        <a:t>ES+</a:t>
                      </a:r>
                      <a:endParaRPr lang="en-US" sz="1200">
                        <a:effectLst/>
                        <a:latin typeface="Avenir Book" panose="02000503020000020003" pitchFamily="2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venir Book" panose="02000503020000020003" pitchFamily="2" charset="0"/>
                        </a:rPr>
                        <a:t>[R/W]</a:t>
                      </a:r>
                      <a:endParaRPr lang="en-US" sz="1200">
                        <a:effectLst/>
                        <a:latin typeface="Avenir Book" panose="02000503020000020003" pitchFamily="2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venir Book" panose="02000503020000020003" pitchFamily="2" charset="0"/>
                        </a:rPr>
                        <a:t>[11,18,22,32,57]</a:t>
                      </a:r>
                      <a:endParaRPr lang="en-US" sz="1200">
                        <a:effectLst/>
                        <a:latin typeface="Avenir Book" panose="02000503020000020003" pitchFamily="2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venir Book" panose="02000503020000020003" pitchFamily="2" charset="0"/>
                        </a:rPr>
                        <a:t>[0-255]</a:t>
                      </a:r>
                      <a:endParaRPr lang="en-US" sz="1200">
                        <a:effectLst/>
                        <a:latin typeface="Avenir Book" panose="02000503020000020003" pitchFamily="2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venir Book" panose="02000503020000020003" pitchFamily="2" charset="0"/>
                        </a:rPr>
                        <a:t>&lt;data&gt;</a:t>
                      </a:r>
                      <a:endParaRPr lang="en-US" sz="1200">
                        <a:effectLst/>
                        <a:latin typeface="Avenir Book" panose="02000503020000020003" pitchFamily="2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venir Book" panose="02000503020000020003" pitchFamily="2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0x12345678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218857"/>
                  </a:ext>
                </a:extLst>
              </a:tr>
              <a:tr h="0">
                <a:tc gridSpan="6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venir Book" panose="02000503020000020003" pitchFamily="2" charset="0"/>
                        </a:rPr>
                        <a:t>ES+W22003320\r</a:t>
                      </a:r>
                      <a:endParaRPr lang="en-US" sz="1200" dirty="0">
                        <a:effectLst/>
                        <a:latin typeface="Avenir Book" panose="02000503020000020003" pitchFamily="2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7220492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C050F44A-7FE3-B5BB-3ED8-CF828EF07BAE}"/>
              </a:ext>
            </a:extLst>
          </p:cNvPr>
          <p:cNvSpPr txBox="1"/>
          <p:nvPr/>
        </p:nvSpPr>
        <p:spPr>
          <a:xfrm>
            <a:off x="7510669" y="2342407"/>
            <a:ext cx="41857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venir Book" panose="02000503020000020003" pitchFamily="2" charset="0"/>
              </a:rPr>
              <a:t>ESTTC is used for </a:t>
            </a:r>
            <a:r>
              <a:rPr lang="en-US" i="1" dirty="0">
                <a:latin typeface="Avenir Book" panose="02000503020000020003" pitchFamily="2" charset="0"/>
              </a:rPr>
              <a:t>all</a:t>
            </a:r>
            <a:r>
              <a:rPr lang="en-US" dirty="0">
                <a:latin typeface="Avenir Book" panose="02000503020000020003" pitchFamily="2" charset="0"/>
              </a:rPr>
              <a:t> C2 commands to </a:t>
            </a:r>
          </a:p>
          <a:p>
            <a:r>
              <a:rPr lang="en-US" dirty="0">
                <a:latin typeface="Avenir Book" panose="02000503020000020003" pitchFamily="2" charset="0"/>
              </a:rPr>
              <a:t>the satellite. The possible commands</a:t>
            </a:r>
          </a:p>
          <a:p>
            <a:r>
              <a:rPr lang="en-US" dirty="0">
                <a:latin typeface="Avenir Book" panose="02000503020000020003" pitchFamily="2" charset="0"/>
              </a:rPr>
              <a:t>and their arguments are not public.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46BE687-90BD-1022-40C6-8A64E9387403}"/>
              </a:ext>
            </a:extLst>
          </p:cNvPr>
          <p:cNvSpPr txBox="1"/>
          <p:nvPr/>
        </p:nvSpPr>
        <p:spPr>
          <a:xfrm>
            <a:off x="1213534" y="1974609"/>
            <a:ext cx="50097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venir Book" panose="02000503020000020003" pitchFamily="2" charset="0"/>
              </a:rPr>
              <a:t>EagleSat Telemetry and Telecommand (ESTTC)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4DFBEC38-7E7F-F8C2-E1F1-71CE3E4335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795" y="6327626"/>
            <a:ext cx="1426158" cy="462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A3A94DE-F67B-3C16-B159-B3B036A301EA}"/>
              </a:ext>
            </a:extLst>
          </p:cNvPr>
          <p:cNvSpPr txBox="1"/>
          <p:nvPr/>
        </p:nvSpPr>
        <p:spPr>
          <a:xfrm>
            <a:off x="660106" y="1928442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Avenir Book" panose="02000503020000020003" pitchFamily="2" charset="0"/>
              </a:rPr>
              <a:t>1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8E41B90-9899-82B7-AF5C-FDCEFE324892}"/>
              </a:ext>
            </a:extLst>
          </p:cNvPr>
          <p:cNvGrpSpPr/>
          <p:nvPr/>
        </p:nvGrpSpPr>
        <p:grpSpPr>
          <a:xfrm>
            <a:off x="660106" y="4941729"/>
            <a:ext cx="6870566" cy="692498"/>
            <a:chOff x="660106" y="4941729"/>
            <a:chExt cx="6870566" cy="692498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AFCA242-C108-4AB3-5D66-F3FC2A8E62AB}"/>
                </a:ext>
              </a:extLst>
            </p:cNvPr>
            <p:cNvSpPr txBox="1"/>
            <p:nvPr/>
          </p:nvSpPr>
          <p:spPr>
            <a:xfrm>
              <a:off x="2322515" y="4987896"/>
              <a:ext cx="52081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Avenir Book" panose="02000503020000020003" pitchFamily="2" charset="0"/>
                </a:rPr>
                <a:t>AX.25 is used for EagleSat-2’s telemetry </a:t>
              </a:r>
            </a:p>
            <a:p>
              <a:r>
                <a:rPr lang="en-US" dirty="0">
                  <a:latin typeface="Avenir Book" panose="02000503020000020003" pitchFamily="2" charset="0"/>
                </a:rPr>
                <a:t>beacon readable by all SatNogs ground stations.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F87B7C4-8D09-8915-BD74-D627511CBF1D}"/>
                </a:ext>
              </a:extLst>
            </p:cNvPr>
            <p:cNvSpPr txBox="1"/>
            <p:nvPr/>
          </p:nvSpPr>
          <p:spPr>
            <a:xfrm>
              <a:off x="1213534" y="4987896"/>
              <a:ext cx="81785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Avenir Book" panose="02000503020000020003" pitchFamily="2" charset="0"/>
                </a:rPr>
                <a:t>AX.25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F147061-A4CC-AD06-3D84-14644D7A1D13}"/>
                </a:ext>
              </a:extLst>
            </p:cNvPr>
            <p:cNvSpPr txBox="1"/>
            <p:nvPr/>
          </p:nvSpPr>
          <p:spPr>
            <a:xfrm>
              <a:off x="660106" y="4941729"/>
              <a:ext cx="35618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Avenir Book" panose="02000503020000020003" pitchFamily="2" charset="0"/>
                </a:rPr>
                <a:t>2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022DD4B7-9547-416C-541A-8C12D796F516}"/>
              </a:ext>
            </a:extLst>
          </p:cNvPr>
          <p:cNvGrpSpPr/>
          <p:nvPr/>
        </p:nvGrpSpPr>
        <p:grpSpPr>
          <a:xfrm>
            <a:off x="945960" y="3011557"/>
            <a:ext cx="1844416" cy="1162193"/>
            <a:chOff x="945960" y="3011557"/>
            <a:chExt cx="1844416" cy="1162193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40A2B89-3E9F-46CF-8AF8-27D98C4B32AF}"/>
                </a:ext>
              </a:extLst>
            </p:cNvPr>
            <p:cNvSpPr txBox="1"/>
            <p:nvPr/>
          </p:nvSpPr>
          <p:spPr>
            <a:xfrm>
              <a:off x="945960" y="3527419"/>
              <a:ext cx="184441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Avenir Book" panose="02000503020000020003" pitchFamily="2" charset="0"/>
                </a:rPr>
                <a:t>Read and Write </a:t>
              </a:r>
            </a:p>
            <a:p>
              <a:pPr algn="ctr"/>
              <a:r>
                <a:rPr lang="en-US" dirty="0">
                  <a:latin typeface="Avenir Book" panose="02000503020000020003" pitchFamily="2" charset="0"/>
                </a:rPr>
                <a:t>methods</a:t>
              </a: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818E38F0-CF1E-E6FE-0242-CAF1AC4B8772}"/>
                </a:ext>
              </a:extLst>
            </p:cNvPr>
            <p:cNvCxnSpPr>
              <a:cxnSpLocks/>
              <a:stCxn id="14" idx="0"/>
            </p:cNvCxnSpPr>
            <p:nvPr/>
          </p:nvCxnSpPr>
          <p:spPr>
            <a:xfrm flipV="1">
              <a:off x="1868168" y="3011557"/>
              <a:ext cx="626906" cy="515862"/>
            </a:xfrm>
            <a:prstGeom prst="straightConnector1">
              <a:avLst/>
            </a:prstGeom>
            <a:ln w="38100">
              <a:solidFill>
                <a:srgbClr val="FF001D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81BF5D3-CA79-B004-B4CF-C5DB489323D9}"/>
              </a:ext>
            </a:extLst>
          </p:cNvPr>
          <p:cNvGrpSpPr/>
          <p:nvPr/>
        </p:nvGrpSpPr>
        <p:grpSpPr>
          <a:xfrm>
            <a:off x="2790376" y="3011557"/>
            <a:ext cx="1306448" cy="1195757"/>
            <a:chOff x="2790376" y="3011557"/>
            <a:chExt cx="1306448" cy="1195757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E6611D5-2B0A-8A0F-0B1A-E8A4CF032DDA}"/>
                </a:ext>
              </a:extLst>
            </p:cNvPr>
            <p:cNvSpPr txBox="1"/>
            <p:nvPr/>
          </p:nvSpPr>
          <p:spPr>
            <a:xfrm>
              <a:off x="2790376" y="3560983"/>
              <a:ext cx="13064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Avenir Book" panose="02000503020000020003" pitchFamily="2" charset="0"/>
                </a:rPr>
                <a:t>5 different </a:t>
              </a:r>
            </a:p>
            <a:p>
              <a:pPr algn="ctr"/>
              <a:r>
                <a:rPr lang="en-US" dirty="0">
                  <a:latin typeface="Avenir Book" panose="02000503020000020003" pitchFamily="2" charset="0"/>
                </a:rPr>
                <a:t>addresses</a:t>
              </a:r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D2B88C29-EC04-8E82-30D6-E207BF61F003}"/>
                </a:ext>
              </a:extLst>
            </p:cNvPr>
            <p:cNvCxnSpPr>
              <a:cxnSpLocks/>
              <a:stCxn id="13" idx="0"/>
            </p:cNvCxnSpPr>
            <p:nvPr/>
          </p:nvCxnSpPr>
          <p:spPr>
            <a:xfrm flipH="1" flipV="1">
              <a:off x="3437067" y="3011557"/>
              <a:ext cx="6533" cy="549426"/>
            </a:xfrm>
            <a:prstGeom prst="straightConnector1">
              <a:avLst/>
            </a:prstGeom>
            <a:ln w="38100">
              <a:solidFill>
                <a:srgbClr val="FF001D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2D20F53-185D-2B1F-F464-7E596CE996D4}"/>
              </a:ext>
            </a:extLst>
          </p:cNvPr>
          <p:cNvGrpSpPr/>
          <p:nvPr/>
        </p:nvGrpSpPr>
        <p:grpSpPr>
          <a:xfrm>
            <a:off x="4096824" y="3011557"/>
            <a:ext cx="2236510" cy="1229321"/>
            <a:chOff x="4096824" y="3011557"/>
            <a:chExt cx="2236510" cy="1229321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D632293-CBEE-CF6F-1749-1E41EA771B10}"/>
                </a:ext>
              </a:extLst>
            </p:cNvPr>
            <p:cNvSpPr txBox="1"/>
            <p:nvPr/>
          </p:nvSpPr>
          <p:spPr>
            <a:xfrm>
              <a:off x="4096824" y="3594547"/>
              <a:ext cx="223651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Avenir Book" panose="02000503020000020003" pitchFamily="2" charset="0"/>
                </a:rPr>
                <a:t>256 commands per </a:t>
              </a:r>
            </a:p>
            <a:p>
              <a:pPr algn="ctr"/>
              <a:r>
                <a:rPr lang="en-US" dirty="0">
                  <a:latin typeface="Avenir Book" panose="02000503020000020003" pitchFamily="2" charset="0"/>
                </a:rPr>
                <a:t>address</a:t>
              </a:r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21DE6E1F-BBB3-4483-C414-D64D579B568A}"/>
                </a:ext>
              </a:extLst>
            </p:cNvPr>
            <p:cNvCxnSpPr>
              <a:cxnSpLocks/>
              <a:stCxn id="15" idx="0"/>
            </p:cNvCxnSpPr>
            <p:nvPr/>
          </p:nvCxnSpPr>
          <p:spPr>
            <a:xfrm flipH="1" flipV="1">
              <a:off x="4883603" y="3011557"/>
              <a:ext cx="331476" cy="582990"/>
            </a:xfrm>
            <a:prstGeom prst="straightConnector1">
              <a:avLst/>
            </a:prstGeom>
            <a:ln w="38100">
              <a:solidFill>
                <a:srgbClr val="FF001D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7BEA80B-903F-FA2E-823F-B446BD912933}"/>
              </a:ext>
            </a:extLst>
          </p:cNvPr>
          <p:cNvGrpSpPr/>
          <p:nvPr/>
        </p:nvGrpSpPr>
        <p:grpSpPr>
          <a:xfrm>
            <a:off x="5858667" y="3011557"/>
            <a:ext cx="2411416" cy="1236129"/>
            <a:chOff x="5858667" y="3011557"/>
            <a:chExt cx="2411416" cy="1236129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E60C639-C4E4-4A28-DF8B-EC8F346BE4B2}"/>
                </a:ext>
              </a:extLst>
            </p:cNvPr>
            <p:cNvSpPr txBox="1"/>
            <p:nvPr/>
          </p:nvSpPr>
          <p:spPr>
            <a:xfrm>
              <a:off x="6333334" y="3601355"/>
              <a:ext cx="193674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Avenir Book" panose="02000503020000020003" pitchFamily="2" charset="0"/>
                </a:rPr>
                <a:t>Up to 4096-byte </a:t>
              </a:r>
            </a:p>
            <a:p>
              <a:pPr algn="ctr"/>
              <a:r>
                <a:rPr lang="en-US" dirty="0">
                  <a:latin typeface="Avenir Book" panose="02000503020000020003" pitchFamily="2" charset="0"/>
                </a:rPr>
                <a:t>payload </a:t>
              </a:r>
            </a:p>
          </p:txBody>
        </p: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CEC9DC84-224F-3476-BDC5-285DE23473BC}"/>
                </a:ext>
              </a:extLst>
            </p:cNvPr>
            <p:cNvCxnSpPr>
              <a:cxnSpLocks/>
              <a:stCxn id="25" idx="0"/>
            </p:cNvCxnSpPr>
            <p:nvPr/>
          </p:nvCxnSpPr>
          <p:spPr>
            <a:xfrm flipH="1" flipV="1">
              <a:off x="5858667" y="3011557"/>
              <a:ext cx="1443042" cy="589798"/>
            </a:xfrm>
            <a:prstGeom prst="straightConnector1">
              <a:avLst/>
            </a:prstGeom>
            <a:ln w="38100">
              <a:solidFill>
                <a:srgbClr val="FF001D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Picture 2" descr="A picture containing device&#10;&#10;Description automatically generated">
            <a:extLst>
              <a:ext uri="{FF2B5EF4-FFF2-40B4-BE49-F238E27FC236}">
                <a16:creationId xmlns:a16="http://schemas.microsoft.com/office/drawing/2014/main" id="{A016853E-8776-4E6D-1BB3-C0B9DC2193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73042" y="5852871"/>
            <a:ext cx="909516" cy="936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328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26A84AF-6F58-471A-BF1F-10D8C03511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CB278D3-0147-C48F-5037-E73163E46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317" y="2248549"/>
            <a:ext cx="3042597" cy="2360603"/>
          </a:xfrm>
          <a:noFill/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3200" dirty="0">
                <a:latin typeface="Avenir Book" panose="02000503020000020003" pitchFamily="2" charset="0"/>
              </a:rPr>
              <a:t>There are five </a:t>
            </a:r>
            <a:br>
              <a:rPr lang="en-US" sz="3200" dirty="0">
                <a:latin typeface="Avenir Book" panose="02000503020000020003" pitchFamily="2" charset="0"/>
              </a:rPr>
            </a:br>
            <a:r>
              <a:rPr lang="en-US" sz="3200" dirty="0">
                <a:latin typeface="Avenir Book" panose="02000503020000020003" pitchFamily="2" charset="0"/>
              </a:rPr>
              <a:t>sub-system modules that operate </a:t>
            </a:r>
            <a:br>
              <a:rPr lang="en-US" sz="3200" dirty="0">
                <a:latin typeface="Avenir Book" panose="02000503020000020003" pitchFamily="2" charset="0"/>
              </a:rPr>
            </a:br>
            <a:r>
              <a:rPr lang="en-US" sz="3200" dirty="0">
                <a:latin typeface="Avenir Book" panose="02000503020000020003" pitchFamily="2" charset="0"/>
              </a:rPr>
              <a:t>EagleSat-2.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C2F4C46-3745-1848-3905-5FE9CCF766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4435" t="4518" r="14194"/>
          <a:stretch/>
        </p:blipFill>
        <p:spPr>
          <a:xfrm rot="10800000">
            <a:off x="5354070" y="1"/>
            <a:ext cx="6834881" cy="6857999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9E59E034-2239-6787-16C4-36222AB3C07A}"/>
              </a:ext>
            </a:extLst>
          </p:cNvPr>
          <p:cNvGrpSpPr/>
          <p:nvPr/>
        </p:nvGrpSpPr>
        <p:grpSpPr>
          <a:xfrm>
            <a:off x="1715528" y="386237"/>
            <a:ext cx="4695211" cy="1904842"/>
            <a:chOff x="1715528" y="386237"/>
            <a:chExt cx="4695211" cy="1904842"/>
          </a:xfrm>
        </p:grpSpPr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49E863BE-E033-3164-31D4-8322DA2A3EAF}"/>
                </a:ext>
              </a:extLst>
            </p:cNvPr>
            <p:cNvCxnSpPr>
              <a:cxnSpLocks/>
              <a:stCxn id="16" idx="3"/>
            </p:cNvCxnSpPr>
            <p:nvPr/>
          </p:nvCxnSpPr>
          <p:spPr>
            <a:xfrm>
              <a:off x="5125244" y="740180"/>
              <a:ext cx="1285495" cy="1550899"/>
            </a:xfrm>
            <a:prstGeom prst="straightConnector1">
              <a:avLst/>
            </a:prstGeom>
            <a:ln w="57150">
              <a:solidFill>
                <a:srgbClr val="FF001D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816F81D-BF88-7C8D-2DBB-6901E3B5DD09}"/>
                </a:ext>
              </a:extLst>
            </p:cNvPr>
            <p:cNvSpPr txBox="1"/>
            <p:nvPr/>
          </p:nvSpPr>
          <p:spPr>
            <a:xfrm>
              <a:off x="1715528" y="386237"/>
              <a:ext cx="340971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2000" dirty="0">
                  <a:latin typeface="Avenir Book" panose="02000503020000020003" pitchFamily="2" charset="0"/>
                </a:rPr>
                <a:t>Attitude Determination and </a:t>
              </a:r>
            </a:p>
            <a:p>
              <a:pPr algn="r"/>
              <a:r>
                <a:rPr lang="en-US" sz="2000" dirty="0">
                  <a:latin typeface="Avenir Book" panose="02000503020000020003" pitchFamily="2" charset="0"/>
                </a:rPr>
                <a:t>Control System (ADCS)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9B40A3C-E1AA-6740-A2FF-39D28C437074}"/>
              </a:ext>
            </a:extLst>
          </p:cNvPr>
          <p:cNvGrpSpPr/>
          <p:nvPr/>
        </p:nvGrpSpPr>
        <p:grpSpPr>
          <a:xfrm>
            <a:off x="3058654" y="2147850"/>
            <a:ext cx="3272571" cy="1817055"/>
            <a:chOff x="3058654" y="2147850"/>
            <a:chExt cx="3272571" cy="1817055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41A0FDA-AD1A-3AFD-7E71-CA5E3F08F750}"/>
                </a:ext>
              </a:extLst>
            </p:cNvPr>
            <p:cNvSpPr txBox="1"/>
            <p:nvPr/>
          </p:nvSpPr>
          <p:spPr>
            <a:xfrm>
              <a:off x="3058654" y="2147850"/>
              <a:ext cx="210987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2000" dirty="0">
                  <a:latin typeface="Avenir Book" panose="02000503020000020003" pitchFamily="2" charset="0"/>
                </a:rPr>
                <a:t>On-Board </a:t>
              </a:r>
            </a:p>
            <a:p>
              <a:pPr algn="r"/>
              <a:r>
                <a:rPr lang="en-US" sz="2000" dirty="0">
                  <a:latin typeface="Avenir Book" panose="02000503020000020003" pitchFamily="2" charset="0"/>
                </a:rPr>
                <a:t>Computer (OBC)</a:t>
              </a: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93F0BEF5-FF55-B25E-211E-C8E6F0D0E02E}"/>
                </a:ext>
              </a:extLst>
            </p:cNvPr>
            <p:cNvCxnSpPr>
              <a:cxnSpLocks/>
              <a:stCxn id="19" idx="3"/>
            </p:cNvCxnSpPr>
            <p:nvPr/>
          </p:nvCxnSpPr>
          <p:spPr>
            <a:xfrm>
              <a:off x="5168527" y="2501793"/>
              <a:ext cx="1162698" cy="1463112"/>
            </a:xfrm>
            <a:prstGeom prst="straightConnector1">
              <a:avLst/>
            </a:prstGeom>
            <a:ln w="57150">
              <a:solidFill>
                <a:srgbClr val="FF001D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7E7C89A-1C1B-0C44-B5CA-D10123419089}"/>
              </a:ext>
            </a:extLst>
          </p:cNvPr>
          <p:cNvGrpSpPr/>
          <p:nvPr/>
        </p:nvGrpSpPr>
        <p:grpSpPr>
          <a:xfrm>
            <a:off x="3058653" y="3852637"/>
            <a:ext cx="3272572" cy="732258"/>
            <a:chOff x="3058653" y="3852637"/>
            <a:chExt cx="3272572" cy="732258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CBF7C2C-CF5C-CFDA-6D00-6E814709E30C}"/>
                </a:ext>
              </a:extLst>
            </p:cNvPr>
            <p:cNvSpPr txBox="1"/>
            <p:nvPr/>
          </p:nvSpPr>
          <p:spPr>
            <a:xfrm>
              <a:off x="3058653" y="3852637"/>
              <a:ext cx="203177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2000" dirty="0">
                  <a:latin typeface="Avenir Book" panose="02000503020000020003" pitchFamily="2" charset="0"/>
                </a:rPr>
                <a:t>UHF Transceiver</a:t>
              </a:r>
            </a:p>
          </p:txBody>
        </p: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932FE634-7A2D-7D00-1503-FECBD79784E6}"/>
                </a:ext>
              </a:extLst>
            </p:cNvPr>
            <p:cNvCxnSpPr>
              <a:cxnSpLocks/>
              <a:stCxn id="26" idx="3"/>
            </p:cNvCxnSpPr>
            <p:nvPr/>
          </p:nvCxnSpPr>
          <p:spPr>
            <a:xfrm>
              <a:off x="5090428" y="4052692"/>
              <a:ext cx="1240797" cy="532203"/>
            </a:xfrm>
            <a:prstGeom prst="straightConnector1">
              <a:avLst/>
            </a:prstGeom>
            <a:ln w="57150">
              <a:solidFill>
                <a:srgbClr val="FF001D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880631B-108E-EA84-B702-A155469791C8}"/>
              </a:ext>
            </a:extLst>
          </p:cNvPr>
          <p:cNvGrpSpPr/>
          <p:nvPr/>
        </p:nvGrpSpPr>
        <p:grpSpPr>
          <a:xfrm>
            <a:off x="3058653" y="5229142"/>
            <a:ext cx="3272573" cy="707886"/>
            <a:chOff x="3058653" y="5229142"/>
            <a:chExt cx="3272573" cy="707886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7BA2B74-7CB3-EB74-AB0A-3B51E9AF2748}"/>
                </a:ext>
              </a:extLst>
            </p:cNvPr>
            <p:cNvSpPr txBox="1"/>
            <p:nvPr/>
          </p:nvSpPr>
          <p:spPr>
            <a:xfrm>
              <a:off x="3058653" y="5229142"/>
              <a:ext cx="206659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2000" dirty="0">
                  <a:latin typeface="Avenir Book" panose="02000503020000020003" pitchFamily="2" charset="0"/>
                </a:rPr>
                <a:t>Electrical Power </a:t>
              </a:r>
            </a:p>
            <a:p>
              <a:pPr algn="r"/>
              <a:r>
                <a:rPr lang="en-US" sz="2000" dirty="0">
                  <a:latin typeface="Avenir Book" panose="02000503020000020003" pitchFamily="2" charset="0"/>
                </a:rPr>
                <a:t>System (EPS)</a:t>
              </a:r>
            </a:p>
          </p:txBody>
        </p: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608044EB-A123-6918-B007-24795A6E7431}"/>
                </a:ext>
              </a:extLst>
            </p:cNvPr>
            <p:cNvCxnSpPr>
              <a:cxnSpLocks/>
              <a:stCxn id="29" idx="3"/>
            </p:cNvCxnSpPr>
            <p:nvPr/>
          </p:nvCxnSpPr>
          <p:spPr>
            <a:xfrm flipV="1">
              <a:off x="5125244" y="5387009"/>
              <a:ext cx="1205982" cy="196076"/>
            </a:xfrm>
            <a:prstGeom prst="straightConnector1">
              <a:avLst/>
            </a:prstGeom>
            <a:ln w="57150">
              <a:solidFill>
                <a:srgbClr val="FF001D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6" name="Picture 2">
            <a:extLst>
              <a:ext uri="{FF2B5EF4-FFF2-40B4-BE49-F238E27FC236}">
                <a16:creationId xmlns:a16="http://schemas.microsoft.com/office/drawing/2014/main" id="{015D40C1-3C66-9016-8511-5F90DC85A2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795" y="6327626"/>
            <a:ext cx="1426158" cy="462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picture containing device&#10;&#10;Description automatically generated">
            <a:extLst>
              <a:ext uri="{FF2B5EF4-FFF2-40B4-BE49-F238E27FC236}">
                <a16:creationId xmlns:a16="http://schemas.microsoft.com/office/drawing/2014/main" id="{77FED99B-7103-6DD4-5EF2-5EA721DB35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73042" y="5852871"/>
            <a:ext cx="909516" cy="936801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DC9E769-9FE3-B323-A6DD-F974480344D6}"/>
              </a:ext>
            </a:extLst>
          </p:cNvPr>
          <p:cNvCxnSpPr>
            <a:cxnSpLocks/>
          </p:cNvCxnSpPr>
          <p:nvPr/>
        </p:nvCxnSpPr>
        <p:spPr>
          <a:xfrm flipV="1">
            <a:off x="2891864" y="1515629"/>
            <a:ext cx="0" cy="5365925"/>
          </a:xfrm>
          <a:prstGeom prst="line">
            <a:avLst/>
          </a:prstGeom>
          <a:ln cap="flat">
            <a:solidFill>
              <a:schemeClr val="tx1">
                <a:lumMod val="65000"/>
                <a:lumOff val="35000"/>
              </a:schemeClr>
            </a:solidFill>
            <a:tailEnd type="diamond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08CF5D8E-EA87-C279-F86F-C394424403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2707140" y="1190060"/>
            <a:ext cx="358913" cy="28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946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D82648-8430-C703-486C-D24DAAE83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0730"/>
            <a:ext cx="10515600" cy="958066"/>
          </a:xfrm>
        </p:spPr>
        <p:txBody>
          <a:bodyPr>
            <a:normAutofit fontScale="90000"/>
          </a:bodyPr>
          <a:lstStyle/>
          <a:p>
            <a:r>
              <a:rPr lang="en-US" sz="3200" dirty="0">
                <a:latin typeface="Avenir Book" panose="02000503020000020003" pitchFamily="2" charset="0"/>
              </a:rPr>
              <a:t>From the perspective of the OBC, there are four components that drive the operation of a subsystem module.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56A2B281-3E22-2967-E1BB-F85D990AAF9C}"/>
              </a:ext>
            </a:extLst>
          </p:cNvPr>
          <p:cNvGrpSpPr/>
          <p:nvPr/>
        </p:nvGrpSpPr>
        <p:grpSpPr>
          <a:xfrm>
            <a:off x="838199" y="2170096"/>
            <a:ext cx="1865641" cy="1117389"/>
            <a:chOff x="838199" y="2170096"/>
            <a:chExt cx="1865641" cy="1117389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1627C23E-0A36-2FED-5ED6-C7D143FB8F4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38199" y="2170096"/>
              <a:ext cx="1865641" cy="1117389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2DE74F0-57CB-B51D-3827-A51D2BC13116}"/>
                </a:ext>
              </a:extLst>
            </p:cNvPr>
            <p:cNvSpPr txBox="1"/>
            <p:nvPr/>
          </p:nvSpPr>
          <p:spPr>
            <a:xfrm>
              <a:off x="993460" y="2367818"/>
              <a:ext cx="143020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venir Book" panose="02000503020000020003" pitchFamily="2" charset="0"/>
                </a:rPr>
                <a:t>Application </a:t>
              </a:r>
            </a:p>
            <a:p>
              <a:r>
                <a:rPr lang="en-US" dirty="0">
                  <a:latin typeface="Avenir Book" panose="02000503020000020003" pitchFamily="2" charset="0"/>
                </a:rPr>
                <a:t>Layer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0C9D506-3CD6-937E-1646-ED46A4BB4AE4}"/>
              </a:ext>
            </a:extLst>
          </p:cNvPr>
          <p:cNvGrpSpPr/>
          <p:nvPr/>
        </p:nvGrpSpPr>
        <p:grpSpPr>
          <a:xfrm>
            <a:off x="2721562" y="2168744"/>
            <a:ext cx="2863310" cy="1117389"/>
            <a:chOff x="2721562" y="2168744"/>
            <a:chExt cx="2863310" cy="1117389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391C5FFF-2C83-B7E9-2522-48A0B5FB742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21562" y="2168744"/>
              <a:ext cx="2863310" cy="1117389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142B69A-6ADC-9CE4-7FF9-A48926A2F14C}"/>
                </a:ext>
              </a:extLst>
            </p:cNvPr>
            <p:cNvSpPr txBox="1"/>
            <p:nvPr/>
          </p:nvSpPr>
          <p:spPr>
            <a:xfrm>
              <a:off x="3803374" y="2506317"/>
              <a:ext cx="16995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venir Book" panose="02000503020000020003" pitchFamily="2" charset="0"/>
                </a:rPr>
                <a:t>State Manager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E9498423-AFC3-2A6D-038F-3BAB94036500}"/>
              </a:ext>
            </a:extLst>
          </p:cNvPr>
          <p:cNvGrpSpPr/>
          <p:nvPr/>
        </p:nvGrpSpPr>
        <p:grpSpPr>
          <a:xfrm>
            <a:off x="5606084" y="2164449"/>
            <a:ext cx="2881359" cy="1117389"/>
            <a:chOff x="5606084" y="2164449"/>
            <a:chExt cx="2881359" cy="1117389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F72D9C61-6A51-D12F-EB67-A4845DA5A29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06084" y="2164449"/>
              <a:ext cx="2863309" cy="1117389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8690B12-5768-3B8E-5F42-DAEF4D8900C5}"/>
                </a:ext>
              </a:extLst>
            </p:cNvPr>
            <p:cNvSpPr txBox="1"/>
            <p:nvPr/>
          </p:nvSpPr>
          <p:spPr>
            <a:xfrm>
              <a:off x="6573136" y="2391947"/>
              <a:ext cx="191430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venir Book" panose="02000503020000020003" pitchFamily="2" charset="0"/>
                </a:rPr>
                <a:t>Peripheral Driver</a:t>
              </a:r>
            </a:p>
            <a:p>
              <a:r>
                <a:rPr lang="en-US" dirty="0">
                  <a:latin typeface="Avenir Book" panose="02000503020000020003" pitchFamily="2" charset="0"/>
                </a:rPr>
                <a:t>Code Library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CBFFDF3-18B9-0C65-4DC1-E4981EA3F28F}"/>
              </a:ext>
            </a:extLst>
          </p:cNvPr>
          <p:cNvGrpSpPr/>
          <p:nvPr/>
        </p:nvGrpSpPr>
        <p:grpSpPr>
          <a:xfrm>
            <a:off x="8487045" y="2168109"/>
            <a:ext cx="2863311" cy="1117389"/>
            <a:chOff x="8487045" y="2168109"/>
            <a:chExt cx="2863311" cy="1117389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6CCF75F1-5BEF-B282-2121-D326B05284F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487045" y="2168109"/>
              <a:ext cx="2863311" cy="1117389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8B49BB9-6C85-7D1A-ABEE-24E45E13483A}"/>
                </a:ext>
              </a:extLst>
            </p:cNvPr>
            <p:cNvSpPr txBox="1"/>
            <p:nvPr/>
          </p:nvSpPr>
          <p:spPr>
            <a:xfrm>
              <a:off x="9627276" y="2389354"/>
              <a:ext cx="157126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venir Book" panose="02000503020000020003" pitchFamily="2" charset="0"/>
                </a:rPr>
                <a:t>Serial Comm.</a:t>
              </a:r>
            </a:p>
            <a:p>
              <a:r>
                <a:rPr lang="en-US" dirty="0">
                  <a:latin typeface="Avenir Book" panose="02000503020000020003" pitchFamily="2" charset="0"/>
                </a:rPr>
                <a:t>Interface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EFA11308-14B9-5A9D-909D-652805A766A4}"/>
              </a:ext>
            </a:extLst>
          </p:cNvPr>
          <p:cNvGrpSpPr/>
          <p:nvPr/>
        </p:nvGrpSpPr>
        <p:grpSpPr>
          <a:xfrm>
            <a:off x="834756" y="3300849"/>
            <a:ext cx="10515600" cy="1254701"/>
            <a:chOff x="834756" y="3300849"/>
            <a:chExt cx="10515600" cy="1254701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71389291-EC64-2588-F010-B60066CF5DE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34756" y="3300849"/>
              <a:ext cx="10515600" cy="1254701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27C80CF-04A8-3646-C3AE-A8E64C1AEDDD}"/>
                </a:ext>
              </a:extLst>
            </p:cNvPr>
            <p:cNvSpPr txBox="1"/>
            <p:nvPr/>
          </p:nvSpPr>
          <p:spPr>
            <a:xfrm>
              <a:off x="3936594" y="4027982"/>
              <a:ext cx="43188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Avenir Book" panose="02000503020000020003" pitchFamily="2" charset="0"/>
                </a:rPr>
                <a:t>Scheduler/Real-Time Operating System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B98B8E0C-44C8-90F0-644E-5DBBEF499695}"/>
              </a:ext>
            </a:extLst>
          </p:cNvPr>
          <p:cNvGrpSpPr/>
          <p:nvPr/>
        </p:nvGrpSpPr>
        <p:grpSpPr>
          <a:xfrm>
            <a:off x="838199" y="4543472"/>
            <a:ext cx="10512157" cy="1284155"/>
            <a:chOff x="838199" y="4543472"/>
            <a:chExt cx="10512157" cy="1284155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84AA51A4-4B6D-44B7-C3FB-3A0D306A5B1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38199" y="4543472"/>
              <a:ext cx="10512157" cy="1284155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FFE74E2-DB9E-E47A-DBA4-316D3C6ED297}"/>
                </a:ext>
              </a:extLst>
            </p:cNvPr>
            <p:cNvSpPr txBox="1"/>
            <p:nvPr/>
          </p:nvSpPr>
          <p:spPr>
            <a:xfrm>
              <a:off x="4020835" y="5314864"/>
              <a:ext cx="41434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Avenir Book" panose="02000503020000020003" pitchFamily="2" charset="0"/>
                </a:rPr>
                <a:t>OBC Hardware (32-bit microcontroller)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08C47605-883D-474D-6770-3BC61E381993}"/>
              </a:ext>
            </a:extLst>
          </p:cNvPr>
          <p:cNvGrpSpPr/>
          <p:nvPr/>
        </p:nvGrpSpPr>
        <p:grpSpPr>
          <a:xfrm>
            <a:off x="3654419" y="1581214"/>
            <a:ext cx="7699381" cy="432966"/>
            <a:chOff x="3654419" y="1581214"/>
            <a:chExt cx="7699381" cy="432966"/>
          </a:xfrm>
        </p:grpSpPr>
        <p:sp>
          <p:nvSpPr>
            <p:cNvPr id="11" name="Right Bracket 10">
              <a:extLst>
                <a:ext uri="{FF2B5EF4-FFF2-40B4-BE49-F238E27FC236}">
                  <a16:creationId xmlns:a16="http://schemas.microsoft.com/office/drawing/2014/main" id="{25F15B9B-0C8C-F28E-62A0-B86BEA3099C4}"/>
                </a:ext>
              </a:extLst>
            </p:cNvPr>
            <p:cNvSpPr/>
            <p:nvPr/>
          </p:nvSpPr>
          <p:spPr>
            <a:xfrm rot="16200000">
              <a:off x="7472293" y="-1867327"/>
              <a:ext cx="63633" cy="7699381"/>
            </a:xfrm>
            <a:prstGeom prst="rightBracket">
              <a:avLst/>
            </a:prstGeom>
            <a:ln w="28575"/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889A939-DFE6-ABFD-B303-A8A10DDB36E4}"/>
                </a:ext>
              </a:extLst>
            </p:cNvPr>
            <p:cNvSpPr txBox="1"/>
            <p:nvPr/>
          </p:nvSpPr>
          <p:spPr>
            <a:xfrm>
              <a:off x="5813582" y="1581214"/>
              <a:ext cx="33810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venir Book" panose="02000503020000020003" pitchFamily="2" charset="0"/>
                </a:rPr>
                <a:t>Implemented for each module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336D0CE-D22F-2AA5-C0F1-9FF2862720B9}"/>
              </a:ext>
            </a:extLst>
          </p:cNvPr>
          <p:cNvGrpSpPr/>
          <p:nvPr/>
        </p:nvGrpSpPr>
        <p:grpSpPr>
          <a:xfrm>
            <a:off x="536829" y="1304215"/>
            <a:ext cx="2448106" cy="709964"/>
            <a:chOff x="536829" y="1304215"/>
            <a:chExt cx="2448106" cy="709964"/>
          </a:xfrm>
        </p:grpSpPr>
        <p:sp>
          <p:nvSpPr>
            <p:cNvPr id="13" name="Right Bracket 12">
              <a:extLst>
                <a:ext uri="{FF2B5EF4-FFF2-40B4-BE49-F238E27FC236}">
                  <a16:creationId xmlns:a16="http://schemas.microsoft.com/office/drawing/2014/main" id="{533AB1AA-1EF3-CCC2-0E15-6E9E09264378}"/>
                </a:ext>
              </a:extLst>
            </p:cNvPr>
            <p:cNvSpPr/>
            <p:nvPr/>
          </p:nvSpPr>
          <p:spPr>
            <a:xfrm rot="16200000">
              <a:off x="1724623" y="985663"/>
              <a:ext cx="72519" cy="1984513"/>
            </a:xfrm>
            <a:prstGeom prst="rightBracket">
              <a:avLst/>
            </a:prstGeom>
            <a:ln w="28575"/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8E660E0-3475-7F2B-E8DE-E682872C1E57}"/>
                </a:ext>
              </a:extLst>
            </p:cNvPr>
            <p:cNvSpPr txBox="1"/>
            <p:nvPr/>
          </p:nvSpPr>
          <p:spPr>
            <a:xfrm>
              <a:off x="536829" y="1304215"/>
              <a:ext cx="244810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latin typeface="Avenir Book" panose="02000503020000020003" pitchFamily="2" charset="0"/>
                </a:rPr>
                <a:t>Invokes state </a:t>
              </a:r>
            </a:p>
            <a:p>
              <a:pPr algn="ctr"/>
              <a:r>
                <a:rPr lang="en-US" dirty="0">
                  <a:latin typeface="Avenir Book" panose="02000503020000020003" pitchFamily="2" charset="0"/>
                </a:rPr>
                <a:t>managers periodically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82E1C5D-D925-DB71-2F2B-5C230A53FFDC}"/>
              </a:ext>
            </a:extLst>
          </p:cNvPr>
          <p:cNvGrpSpPr/>
          <p:nvPr/>
        </p:nvGrpSpPr>
        <p:grpSpPr>
          <a:xfrm>
            <a:off x="257196" y="3826565"/>
            <a:ext cx="511428" cy="2073146"/>
            <a:chOff x="257196" y="3826565"/>
            <a:chExt cx="511428" cy="2073146"/>
          </a:xfrm>
        </p:grpSpPr>
        <p:sp>
          <p:nvSpPr>
            <p:cNvPr id="15" name="Right Bracket 14">
              <a:extLst>
                <a:ext uri="{FF2B5EF4-FFF2-40B4-BE49-F238E27FC236}">
                  <a16:creationId xmlns:a16="http://schemas.microsoft.com/office/drawing/2014/main" id="{8FC9D54D-EC80-7C94-2875-0B5A2435317F}"/>
                </a:ext>
              </a:extLst>
            </p:cNvPr>
            <p:cNvSpPr/>
            <p:nvPr/>
          </p:nvSpPr>
          <p:spPr>
            <a:xfrm rot="10800000">
              <a:off x="696105" y="3826565"/>
              <a:ext cx="72519" cy="2073146"/>
            </a:xfrm>
            <a:prstGeom prst="rightBracket">
              <a:avLst/>
            </a:prstGeom>
            <a:ln w="28575"/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9525F15-A513-C07E-3413-2FA5FA0691DF}"/>
                </a:ext>
              </a:extLst>
            </p:cNvPr>
            <p:cNvSpPr txBox="1"/>
            <p:nvPr/>
          </p:nvSpPr>
          <p:spPr>
            <a:xfrm rot="16200000">
              <a:off x="-9864" y="4678472"/>
              <a:ext cx="9034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latin typeface="Avenir Book" panose="02000503020000020003" pitchFamily="2" charset="0"/>
                </a:rPr>
                <a:t>Shared</a:t>
              </a:r>
            </a:p>
          </p:txBody>
        </p:sp>
      </p:grpSp>
      <p:pic>
        <p:nvPicPr>
          <p:cNvPr id="17" name="Picture 2">
            <a:extLst>
              <a:ext uri="{FF2B5EF4-FFF2-40B4-BE49-F238E27FC236}">
                <a16:creationId xmlns:a16="http://schemas.microsoft.com/office/drawing/2014/main" id="{CDE81660-2E32-2775-BC26-79A102A23D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795" y="6327626"/>
            <a:ext cx="1426158" cy="462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 descr="A picture containing device&#10;&#10;Description automatically generated">
            <a:extLst>
              <a:ext uri="{FF2B5EF4-FFF2-40B4-BE49-F238E27FC236}">
                <a16:creationId xmlns:a16="http://schemas.microsoft.com/office/drawing/2014/main" id="{DCF7A705-3619-71A2-9CFA-6D3FCFB589C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273042" y="5852871"/>
            <a:ext cx="909516" cy="936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277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6BDDF8-9707-C002-8B83-56132E544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1766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Avenir Book" panose="02000503020000020003" pitchFamily="2" charset="0"/>
              </a:rPr>
              <a:t>Writing these drivers is tedious, with each being several thousand lines plus abstraction for ground comm.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88A152-3CEF-853A-85A0-CE19E9B3E8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99130" y="2086559"/>
            <a:ext cx="4200486" cy="4019949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1C3D3A09-35DC-2AFE-D83F-B80B56D951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795" y="6327626"/>
            <a:ext cx="1426158" cy="462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AAF8943D-F8C5-18D4-9765-92321F189793}"/>
              </a:ext>
            </a:extLst>
          </p:cNvPr>
          <p:cNvGrpSpPr/>
          <p:nvPr/>
        </p:nvGrpSpPr>
        <p:grpSpPr>
          <a:xfrm>
            <a:off x="9720470" y="2326586"/>
            <a:ext cx="2495260" cy="1323439"/>
            <a:chOff x="9720470" y="2326586"/>
            <a:chExt cx="2495260" cy="1323439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85D6CCA-E1E1-B652-22B8-6A1ADD8E3E35}"/>
                </a:ext>
              </a:extLst>
            </p:cNvPr>
            <p:cNvSpPr txBox="1"/>
            <p:nvPr/>
          </p:nvSpPr>
          <p:spPr>
            <a:xfrm>
              <a:off x="10349321" y="2326586"/>
              <a:ext cx="1866409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2000" dirty="0">
                  <a:latin typeface="Avenir Book" panose="02000503020000020003" pitchFamily="2" charset="0"/>
                </a:rPr>
                <a:t>Next, each </a:t>
              </a:r>
            </a:p>
            <a:p>
              <a:pPr algn="r"/>
              <a:r>
                <a:rPr lang="en-US" sz="2000" dirty="0">
                  <a:latin typeface="Avenir Book" panose="02000503020000020003" pitchFamily="2" charset="0"/>
                </a:rPr>
                <a:t>definition is</a:t>
              </a:r>
            </a:p>
            <a:p>
              <a:pPr algn="r"/>
              <a:r>
                <a:rPr lang="en-US" sz="2000" dirty="0">
                  <a:latin typeface="Avenir Book" panose="02000503020000020003" pitchFamily="2" charset="0"/>
                </a:rPr>
                <a:t>processed one</a:t>
              </a:r>
            </a:p>
            <a:p>
              <a:pPr algn="r"/>
              <a:r>
                <a:rPr lang="en-US" sz="2000" dirty="0">
                  <a:latin typeface="Avenir Book" panose="02000503020000020003" pitchFamily="2" charset="0"/>
                </a:rPr>
                <a:t>at a time</a:t>
              </a:r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5BB28CD3-2B04-F8E2-86CB-74AC4D043C7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720470" y="2926080"/>
              <a:ext cx="803771" cy="399909"/>
            </a:xfrm>
            <a:prstGeom prst="straightConnector1">
              <a:avLst/>
            </a:prstGeom>
            <a:ln w="57150">
              <a:solidFill>
                <a:srgbClr val="FF001D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383C4081-7EDC-3084-8110-2E176F33B402}"/>
              </a:ext>
            </a:extLst>
          </p:cNvPr>
          <p:cNvGrpSpPr/>
          <p:nvPr/>
        </p:nvGrpSpPr>
        <p:grpSpPr>
          <a:xfrm>
            <a:off x="7971183" y="4110015"/>
            <a:ext cx="4281656" cy="1543401"/>
            <a:chOff x="7971183" y="4110015"/>
            <a:chExt cx="4281656" cy="1543401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491D792-6ADB-A178-794C-946F2F7655AC}"/>
                </a:ext>
              </a:extLst>
            </p:cNvPr>
            <p:cNvSpPr txBox="1"/>
            <p:nvPr/>
          </p:nvSpPr>
          <p:spPr>
            <a:xfrm>
              <a:off x="10234338" y="4110015"/>
              <a:ext cx="2018501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2000" dirty="0">
                  <a:latin typeface="Avenir Book" panose="02000503020000020003" pitchFamily="2" charset="0"/>
                </a:rPr>
                <a:t>At the end, </a:t>
              </a:r>
            </a:p>
            <a:p>
              <a:pPr algn="r"/>
              <a:r>
                <a:rPr lang="en-US" sz="2000" dirty="0">
                  <a:latin typeface="Avenir Book" panose="02000503020000020003" pitchFamily="2" charset="0"/>
                </a:rPr>
                <a:t>generation files </a:t>
              </a:r>
            </a:p>
            <a:p>
              <a:pPr algn="r"/>
              <a:r>
                <a:rPr lang="en-US" sz="2000" dirty="0">
                  <a:latin typeface="Avenir Book" panose="02000503020000020003" pitchFamily="2" charset="0"/>
                </a:rPr>
                <a:t>are created </a:t>
              </a:r>
            </a:p>
            <a:p>
              <a:pPr algn="r"/>
              <a:r>
                <a:rPr lang="en-US" sz="2000" dirty="0">
                  <a:latin typeface="Avenir Book" panose="02000503020000020003" pitchFamily="2" charset="0"/>
                </a:rPr>
                <a:t>and closed</a:t>
              </a: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5F76D096-6B4C-6FBD-3461-8C2A91921CD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971183" y="4869180"/>
              <a:ext cx="2553058" cy="784236"/>
            </a:xfrm>
            <a:prstGeom prst="straightConnector1">
              <a:avLst/>
            </a:prstGeom>
            <a:ln w="57150">
              <a:solidFill>
                <a:srgbClr val="FF001D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DD4EE210-BEF7-981F-E67D-01167CF54A6A}"/>
              </a:ext>
            </a:extLst>
          </p:cNvPr>
          <p:cNvSpPr txBox="1"/>
          <p:nvPr/>
        </p:nvSpPr>
        <p:spPr>
          <a:xfrm>
            <a:off x="3657182" y="6285244"/>
            <a:ext cx="43140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venir Book" panose="02000503020000020003" pitchFamily="2" charset="0"/>
              </a:rPr>
              <a:t>(code generators written in </a:t>
            </a:r>
            <a:r>
              <a:rPr lang="en-US" sz="2000" dirty="0" err="1">
                <a:latin typeface="Avenir Book" panose="02000503020000020003" pitchFamily="2" charset="0"/>
              </a:rPr>
              <a:t>GoLang</a:t>
            </a:r>
            <a:r>
              <a:rPr lang="en-US" sz="2000" dirty="0">
                <a:latin typeface="Avenir Book" panose="02000503020000020003" pitchFamily="2" charset="0"/>
              </a:rPr>
              <a:t>)</a:t>
            </a:r>
          </a:p>
        </p:txBody>
      </p:sp>
      <p:pic>
        <p:nvPicPr>
          <p:cNvPr id="16" name="Picture 15" descr="A picture containing device&#10;&#10;Description automatically generated">
            <a:extLst>
              <a:ext uri="{FF2B5EF4-FFF2-40B4-BE49-F238E27FC236}">
                <a16:creationId xmlns:a16="http://schemas.microsoft.com/office/drawing/2014/main" id="{2284A32D-7DBA-E9D2-8A6A-34E9609112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73042" y="5852871"/>
            <a:ext cx="909516" cy="93680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A59592B-3BF2-F4A8-397E-0DE601DB89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2795" y="1452445"/>
            <a:ext cx="5143500" cy="279400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FFF7AB3C-8142-16DC-3FAA-F8FE4FB602D8}"/>
              </a:ext>
            </a:extLst>
          </p:cNvPr>
          <p:cNvGrpSpPr/>
          <p:nvPr/>
        </p:nvGrpSpPr>
        <p:grpSpPr>
          <a:xfrm>
            <a:off x="592018" y="1813003"/>
            <a:ext cx="4038227" cy="707886"/>
            <a:chOff x="592018" y="1813003"/>
            <a:chExt cx="4038227" cy="707886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05B58306-429B-FB51-476E-0D07C50AD0D9}"/>
                </a:ext>
              </a:extLst>
            </p:cNvPr>
            <p:cNvSpPr txBox="1"/>
            <p:nvPr/>
          </p:nvSpPr>
          <p:spPr>
            <a:xfrm>
              <a:off x="592018" y="1813003"/>
              <a:ext cx="312938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Avenir Book" panose="02000503020000020003" pitchFamily="2" charset="0"/>
                </a:rPr>
                <a:t>First, interface definitions </a:t>
              </a:r>
            </a:p>
            <a:p>
              <a:r>
                <a:rPr lang="en-US" sz="2000" dirty="0">
                  <a:latin typeface="Avenir Book" panose="02000503020000020003" pitchFamily="2" charset="0"/>
                </a:rPr>
                <a:t>are read in XML format</a:t>
              </a:r>
            </a:p>
          </p:txBody>
        </p: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8B69EB17-F1CC-FD94-1C78-770D9892D57D}"/>
                </a:ext>
              </a:extLst>
            </p:cNvPr>
            <p:cNvCxnSpPr>
              <a:cxnSpLocks/>
              <a:stCxn id="29" idx="3"/>
            </p:cNvCxnSpPr>
            <p:nvPr/>
          </p:nvCxnSpPr>
          <p:spPr>
            <a:xfrm flipV="1">
              <a:off x="3721401" y="1813003"/>
              <a:ext cx="908844" cy="353943"/>
            </a:xfrm>
            <a:prstGeom prst="straightConnector1">
              <a:avLst/>
            </a:prstGeom>
            <a:ln w="57150">
              <a:solidFill>
                <a:srgbClr val="FF001D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CDF43A67-BA4B-3D9C-900E-8372E161E99E}"/>
              </a:ext>
            </a:extLst>
          </p:cNvPr>
          <p:cNvGrpSpPr/>
          <p:nvPr/>
        </p:nvGrpSpPr>
        <p:grpSpPr>
          <a:xfrm>
            <a:off x="727544" y="2801316"/>
            <a:ext cx="5782886" cy="3340024"/>
            <a:chOff x="727544" y="2801316"/>
            <a:chExt cx="5782886" cy="3340024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9C585593-E2B8-3CFA-CD62-82F7074FD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20000" contras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27544" y="2834155"/>
              <a:ext cx="4314001" cy="2571400"/>
            </a:xfrm>
            <a:prstGeom prst="rect">
              <a:avLst/>
            </a:prstGeom>
          </p:spPr>
        </p:pic>
        <p:sp>
          <p:nvSpPr>
            <p:cNvPr id="33" name="Right Bracket 32">
              <a:extLst>
                <a:ext uri="{FF2B5EF4-FFF2-40B4-BE49-F238E27FC236}">
                  <a16:creationId xmlns:a16="http://schemas.microsoft.com/office/drawing/2014/main" id="{D4159527-DEFB-5755-25EB-DA88615F21FC}"/>
                </a:ext>
              </a:extLst>
            </p:cNvPr>
            <p:cNvSpPr/>
            <p:nvPr/>
          </p:nvSpPr>
          <p:spPr>
            <a:xfrm>
              <a:off x="5076339" y="2801316"/>
              <a:ext cx="49366" cy="2666427"/>
            </a:xfrm>
            <a:prstGeom prst="rightBracket">
              <a:avLst/>
            </a:prstGeom>
            <a:ln w="38100">
              <a:solidFill>
                <a:srgbClr val="FFC000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10443623-CC02-A20C-1D77-C5F5EE39041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94965" y="3554730"/>
              <a:ext cx="1315465" cy="313332"/>
            </a:xfrm>
            <a:prstGeom prst="straightConnector1">
              <a:avLst/>
            </a:prstGeom>
            <a:ln w="5715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45AF34F4-76DA-1516-14BC-7418BAE5C834}"/>
                </a:ext>
              </a:extLst>
            </p:cNvPr>
            <p:cNvSpPr txBox="1"/>
            <p:nvPr/>
          </p:nvSpPr>
          <p:spPr>
            <a:xfrm>
              <a:off x="727544" y="5433454"/>
              <a:ext cx="424346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>
                  <a:latin typeface="Avenir Book" panose="02000503020000020003" pitchFamily="2" charset="0"/>
                </a:rPr>
                <a:t>Internal structures map how data is </a:t>
              </a:r>
            </a:p>
            <a:p>
              <a:pPr algn="ctr"/>
              <a:r>
                <a:rPr lang="en-US" sz="2000" dirty="0">
                  <a:latin typeface="Avenir Book" panose="02000503020000020003" pitchFamily="2" charset="0"/>
                </a:rPr>
                <a:t>handled for each operation</a:t>
              </a:r>
            </a:p>
          </p:txBody>
        </p:sp>
      </p:grpSp>
      <p:sp>
        <p:nvSpPr>
          <p:cNvPr id="47" name="Title 1">
            <a:extLst>
              <a:ext uri="{FF2B5EF4-FFF2-40B4-BE49-F238E27FC236}">
                <a16:creationId xmlns:a16="http://schemas.microsoft.com/office/drawing/2014/main" id="{E796C8F1-3DCE-8AA1-7B80-6AB62BE2C04B}"/>
              </a:ext>
            </a:extLst>
          </p:cNvPr>
          <p:cNvSpPr txBox="1">
            <a:spLocks/>
          </p:cNvSpPr>
          <p:nvPr/>
        </p:nvSpPr>
        <p:spPr>
          <a:xfrm>
            <a:off x="2981648" y="3446860"/>
            <a:ext cx="5785509" cy="7580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Avenir Book" panose="02000503020000020003" pitchFamily="2" charset="0"/>
              </a:rPr>
              <a:t>Our solution: code generators.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40C37DE5-1CD6-8689-1272-52CFD442FF0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52274" y="1898947"/>
            <a:ext cx="2523320" cy="1139977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78F6ABEB-D06E-C538-DD87-A7A26E484833}"/>
              </a:ext>
            </a:extLst>
          </p:cNvPr>
          <p:cNvGrpSpPr/>
          <p:nvPr/>
        </p:nvGrpSpPr>
        <p:grpSpPr>
          <a:xfrm>
            <a:off x="7779665" y="1311836"/>
            <a:ext cx="4365533" cy="1163007"/>
            <a:chOff x="7779665" y="1311836"/>
            <a:chExt cx="4365533" cy="1163007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317B54E-E75C-D40E-0473-E96BD4004C7F}"/>
                </a:ext>
              </a:extLst>
            </p:cNvPr>
            <p:cNvSpPr txBox="1"/>
            <p:nvPr/>
          </p:nvSpPr>
          <p:spPr>
            <a:xfrm>
              <a:off x="8767157" y="1311836"/>
              <a:ext cx="337804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2000" dirty="0">
                  <a:latin typeface="Avenir Book" panose="02000503020000020003" pitchFamily="2" charset="0"/>
                </a:rPr>
                <a:t>Then, a pre-generation step</a:t>
              </a:r>
            </a:p>
            <a:p>
              <a:pPr algn="r"/>
              <a:r>
                <a:rPr lang="en-US" sz="2000" dirty="0">
                  <a:latin typeface="Avenir Book" panose="02000503020000020003" pitchFamily="2" charset="0"/>
                </a:rPr>
                <a:t>prepares three driver layers</a:t>
              </a:r>
            </a:p>
          </p:txBody>
        </p:sp>
        <p:cxnSp>
          <p:nvCxnSpPr>
            <p:cNvPr id="3" name="Straight Arrow Connector 2">
              <a:extLst>
                <a:ext uri="{FF2B5EF4-FFF2-40B4-BE49-F238E27FC236}">
                  <a16:creationId xmlns:a16="http://schemas.microsoft.com/office/drawing/2014/main" id="{DFD89170-8A9F-F0B9-959B-8B294E651ED5}"/>
                </a:ext>
              </a:extLst>
            </p:cNvPr>
            <p:cNvCxnSpPr>
              <a:cxnSpLocks/>
              <a:stCxn id="13" idx="1"/>
            </p:cNvCxnSpPr>
            <p:nvPr/>
          </p:nvCxnSpPr>
          <p:spPr>
            <a:xfrm flipH="1">
              <a:off x="7779665" y="1665779"/>
              <a:ext cx="987492" cy="809064"/>
            </a:xfrm>
            <a:prstGeom prst="straightConnector1">
              <a:avLst/>
            </a:prstGeom>
            <a:ln w="57150">
              <a:solidFill>
                <a:srgbClr val="FF001D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77375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47" grpId="0"/>
      <p:bldP spid="47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1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21890D-D1E0-FAE4-5B09-DD127295A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9" y="723898"/>
            <a:ext cx="6002110" cy="1495425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Avenir Book" panose="02000503020000020003" pitchFamily="2" charset="0"/>
              </a:rPr>
              <a:t>Conclusion</a:t>
            </a:r>
          </a:p>
        </p:txBody>
      </p:sp>
      <p:sp>
        <p:nvSpPr>
          <p:cNvPr id="15" name="Content Placeholder 8">
            <a:extLst>
              <a:ext uri="{FF2B5EF4-FFF2-40B4-BE49-F238E27FC236}">
                <a16:creationId xmlns:a16="http://schemas.microsoft.com/office/drawing/2014/main" id="{9182570F-37C5-C3A6-351A-C8712651EB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680" y="2405067"/>
            <a:ext cx="6002110" cy="3729034"/>
          </a:xfrm>
        </p:spPr>
        <p:txBody>
          <a:bodyPr>
            <a:normAutofit/>
          </a:bodyPr>
          <a:lstStyle/>
          <a:p>
            <a:r>
              <a:rPr lang="en-US" sz="2000" dirty="0">
                <a:latin typeface="Avenir Book" panose="02000503020000020003" pitchFamily="2" charset="0"/>
              </a:rPr>
              <a:t>The ground segment and satellite should be tightly integrated systems</a:t>
            </a:r>
          </a:p>
          <a:p>
            <a:r>
              <a:rPr lang="en-US" sz="2000" dirty="0">
                <a:latin typeface="Avenir Book" panose="02000503020000020003" pitchFamily="2" charset="0"/>
              </a:rPr>
              <a:t>Wherever possible, open-source software should be used to reduce design overhead</a:t>
            </a:r>
          </a:p>
          <a:p>
            <a:r>
              <a:rPr lang="en-US" sz="2000" dirty="0">
                <a:latin typeface="Avenir Book" panose="02000503020000020003" pitchFamily="2" charset="0"/>
              </a:rPr>
              <a:t>Clear abstraction layers make integration and testing easier</a:t>
            </a:r>
          </a:p>
          <a:p>
            <a:r>
              <a:rPr lang="en-US" sz="2000" dirty="0">
                <a:latin typeface="Avenir Book" panose="02000503020000020003" pitchFamily="2" charset="0"/>
              </a:rPr>
              <a:t>Auto generating large code libraries reduces the probability of errors and speeds up development</a:t>
            </a:r>
          </a:p>
        </p:txBody>
      </p:sp>
      <p:pic>
        <p:nvPicPr>
          <p:cNvPr id="5" name="Content Placeholder 4" descr="A picture containing indoor, wall, computer, desk&#10;&#10;Description automatically generated">
            <a:extLst>
              <a:ext uri="{FF2B5EF4-FFF2-40B4-BE49-F238E27FC236}">
                <a16:creationId xmlns:a16="http://schemas.microsoft.com/office/drawing/2014/main" id="{DAE0DD50-C91C-E9D4-696B-9975C039FA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12" r="323"/>
          <a:stretch/>
        </p:blipFill>
        <p:spPr>
          <a:xfrm>
            <a:off x="7199440" y="10"/>
            <a:ext cx="4992560" cy="6857990"/>
          </a:xfrm>
          <a:prstGeom prst="rect">
            <a:avLst/>
          </a:prstGeom>
          <a:effectLst/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ECED4CB5-DDD8-A7FD-06C5-118B9DD9C70C}"/>
              </a:ext>
            </a:extLst>
          </p:cNvPr>
          <p:cNvSpPr txBox="1">
            <a:spLocks/>
          </p:cNvSpPr>
          <p:nvPr/>
        </p:nvSpPr>
        <p:spPr>
          <a:xfrm>
            <a:off x="2185449" y="3055143"/>
            <a:ext cx="2828541" cy="7477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latin typeface="Avenir Book" panose="02000503020000020003" pitchFamily="2" charset="0"/>
              </a:rPr>
              <a:t>Questions?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E480E1A4-1EFE-DB09-43BF-E517F696C3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795" y="6327626"/>
            <a:ext cx="1426158" cy="462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picture containing device&#10;&#10;Description automatically generated">
            <a:extLst>
              <a:ext uri="{FF2B5EF4-FFF2-40B4-BE49-F238E27FC236}">
                <a16:creationId xmlns:a16="http://schemas.microsoft.com/office/drawing/2014/main" id="{E20602AD-38EE-754E-968C-D60614AE19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9599" y="5859225"/>
            <a:ext cx="909516" cy="936801"/>
          </a:xfrm>
          <a:prstGeom prst="rect">
            <a:avLst/>
          </a:prstGeom>
        </p:spPr>
      </p:pic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99B8C318-34F2-EE55-3CF3-7AFDC7D18F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2223" y="111501"/>
            <a:ext cx="1256891" cy="1256891"/>
          </a:xfrm>
          <a:prstGeom prst="rect">
            <a:avLst/>
          </a:prstGeom>
        </p:spPr>
      </p:pic>
      <p:pic>
        <p:nvPicPr>
          <p:cNvPr id="13" name="Picture 12" descr="Logo, company name&#10;&#10;Description automatically generated">
            <a:extLst>
              <a:ext uri="{FF2B5EF4-FFF2-40B4-BE49-F238E27FC236}">
                <a16:creationId xmlns:a16="http://schemas.microsoft.com/office/drawing/2014/main" id="{6082843D-4F29-DF92-6C8F-8F01F14996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2795" y="174705"/>
            <a:ext cx="1422400" cy="142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050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 uiExpand="1" build="p"/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{271D71FB-5FAF-F94E-B683-5FE14006A3AD}tf10001119</Template>
  <TotalTime>675</TotalTime>
  <Words>451</Words>
  <Application>Microsoft Office PowerPoint</Application>
  <PresentationFormat>Widescreen</PresentationFormat>
  <Paragraphs>110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Arial</vt:lpstr>
      <vt:lpstr>Avenir</vt:lpstr>
      <vt:lpstr>Avenir Book</vt:lpstr>
      <vt:lpstr>Calibri</vt:lpstr>
      <vt:lpstr>Calibri Light</vt:lpstr>
      <vt:lpstr>Office Theme</vt:lpstr>
      <vt:lpstr>Design and Implementation of Onboard Computer and Communications Architecture for EagleSat-2</vt:lpstr>
      <vt:lpstr>Overview</vt:lpstr>
      <vt:lpstr>A ground segment was designed and constructed to support EagleSat-2 in orbit.</vt:lpstr>
      <vt:lpstr>The ground segment uses open-source command and control software, with custom EagleSat-2 plugins.</vt:lpstr>
      <vt:lpstr>Communication with EagleSat-2 is handled with two Layer-2 protocols.</vt:lpstr>
      <vt:lpstr>There are five  sub-system modules that operate  EagleSat-2.</vt:lpstr>
      <vt:lpstr>From the perspective of the OBC, there are four components that drive the operation of a subsystem module.</vt:lpstr>
      <vt:lpstr>Writing these drivers is tedious, with each being several thousand lines plus abstraction for ground comm.</vt:lpstr>
      <vt:lpstr>Conclusion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Design and Implementation of the Onboard Computer for EagleSat-2</dc:title>
  <dc:creator>Roszell, Hayden</dc:creator>
  <cp:lastModifiedBy>Coe, Michelle A - (macoe)</cp:lastModifiedBy>
  <cp:revision>25</cp:revision>
  <dcterms:created xsi:type="dcterms:W3CDTF">2023-04-06T01:07:59Z</dcterms:created>
  <dcterms:modified xsi:type="dcterms:W3CDTF">2023-04-14T21:17:33Z</dcterms:modified>
</cp:coreProperties>
</file>